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6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15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73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53.xml" ContentType="application/vnd.openxmlformats-officedocument.presentationml.slide+xml"/>
  <Override PartName="/ppt/slides/slide70.xml" ContentType="application/vnd.openxmlformats-officedocument.presentationml.slide+xml"/>
  <Override PartName="/ppt/slides/slide51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3.xml" ContentType="application/vnd.openxmlformats-officedocument.presentationml.slide+xml"/>
  <Override PartName="/ppt/slides/slide52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43.xml" ContentType="application/vnd.openxmlformats-officedocument.presentationml.slide+xml"/>
  <Override PartName="/ppt/slides/slide34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37.xml" ContentType="application/vnd.openxmlformats-officedocument.presentationml.slide+xml"/>
  <Override PartName="/ppt/slides/slide40.xml" ContentType="application/vnd.openxmlformats-officedocument.presentationml.slide+xml"/>
  <Override PartName="/ppt/slides/slide36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notesSlides/notesSlide46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45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comments/comment1.xml" ContentType="application/vnd.openxmlformats-officedocument.presentationml.comments+xml"/>
  <Override PartName="/ppt/commentAuthors.xml" ContentType="application/vnd.openxmlformats-officedocument.presentationml.commentAuthors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75"/>
  </p:notesMasterIdLst>
  <p:sldIdLst>
    <p:sldId id="257" r:id="rId2"/>
    <p:sldId id="259" r:id="rId3"/>
    <p:sldId id="283" r:id="rId4"/>
    <p:sldId id="261" r:id="rId5"/>
    <p:sldId id="260" r:id="rId6"/>
    <p:sldId id="285" r:id="rId7"/>
    <p:sldId id="258" r:id="rId8"/>
    <p:sldId id="301" r:id="rId9"/>
    <p:sldId id="318" r:id="rId10"/>
    <p:sldId id="322" r:id="rId11"/>
    <p:sldId id="326" r:id="rId12"/>
    <p:sldId id="319" r:id="rId13"/>
    <p:sldId id="323" r:id="rId14"/>
    <p:sldId id="324" r:id="rId15"/>
    <p:sldId id="287" r:id="rId16"/>
    <p:sldId id="288" r:id="rId17"/>
    <p:sldId id="289" r:id="rId18"/>
    <p:sldId id="291" r:id="rId19"/>
    <p:sldId id="292" r:id="rId20"/>
    <p:sldId id="290" r:id="rId21"/>
    <p:sldId id="293" r:id="rId22"/>
    <p:sldId id="308" r:id="rId23"/>
    <p:sldId id="327" r:id="rId24"/>
    <p:sldId id="294" r:id="rId25"/>
    <p:sldId id="295" r:id="rId26"/>
    <p:sldId id="296" r:id="rId27"/>
    <p:sldId id="297" r:id="rId28"/>
    <p:sldId id="298" r:id="rId29"/>
    <p:sldId id="325" r:id="rId30"/>
    <p:sldId id="286" r:id="rId31"/>
    <p:sldId id="311" r:id="rId32"/>
    <p:sldId id="312" r:id="rId33"/>
    <p:sldId id="313" r:id="rId34"/>
    <p:sldId id="314" r:id="rId35"/>
    <p:sldId id="315" r:id="rId36"/>
    <p:sldId id="316" r:id="rId37"/>
    <p:sldId id="317" r:id="rId38"/>
    <p:sldId id="328" r:id="rId39"/>
    <p:sldId id="307" r:id="rId40"/>
    <p:sldId id="329" r:id="rId41"/>
    <p:sldId id="309" r:id="rId42"/>
    <p:sldId id="310" r:id="rId43"/>
    <p:sldId id="262" r:id="rId44"/>
    <p:sldId id="330" r:id="rId45"/>
    <p:sldId id="264" r:id="rId46"/>
    <p:sldId id="265" r:id="rId47"/>
    <p:sldId id="266" r:id="rId48"/>
    <p:sldId id="267" r:id="rId49"/>
    <p:sldId id="268" r:id="rId50"/>
    <p:sldId id="269" r:id="rId51"/>
    <p:sldId id="270" r:id="rId52"/>
    <p:sldId id="271" r:id="rId53"/>
    <p:sldId id="272" r:id="rId54"/>
    <p:sldId id="273" r:id="rId55"/>
    <p:sldId id="274" r:id="rId56"/>
    <p:sldId id="275" r:id="rId57"/>
    <p:sldId id="276" r:id="rId58"/>
    <p:sldId id="277" r:id="rId59"/>
    <p:sldId id="278" r:id="rId60"/>
    <p:sldId id="331" r:id="rId61"/>
    <p:sldId id="332" r:id="rId62"/>
    <p:sldId id="333" r:id="rId63"/>
    <p:sldId id="334" r:id="rId64"/>
    <p:sldId id="335" r:id="rId65"/>
    <p:sldId id="336" r:id="rId66"/>
    <p:sldId id="337" r:id="rId67"/>
    <p:sldId id="338" r:id="rId68"/>
    <p:sldId id="320" r:id="rId69"/>
    <p:sldId id="321" r:id="rId70"/>
    <p:sldId id="339" r:id="rId71"/>
    <p:sldId id="340" r:id="rId72"/>
    <p:sldId id="341" r:id="rId73"/>
    <p:sldId id="282" r:id="rId74"/>
  </p:sldIdLst>
  <p:sldSz cx="12192000" cy="6858000"/>
  <p:notesSz cx="6858000" cy="9144000"/>
  <p:embeddedFontLst>
    <p:embeddedFont>
      <p:font typeface="Arial Narrow" panose="020B0606020202030204" pitchFamily="34" charset="0"/>
      <p:regular r:id="rId76"/>
      <p:bold r:id="rId77"/>
      <p:italic r:id="rId78"/>
      <p:boldItalic r:id="rId79"/>
    </p:embeddedFont>
    <p:embeddedFont>
      <p:font typeface="Calibri" panose="020F0502020204030204" pitchFamily="34" charset="0"/>
      <p:regular r:id="rId80"/>
      <p:bold r:id="rId81"/>
      <p:italic r:id="rId82"/>
      <p:boldItalic r:id="rId83"/>
    </p:embeddedFont>
    <p:embeddedFont>
      <p:font typeface="Rubik" panose="020B0604020202020204" charset="-79"/>
      <p:regular r:id="rId84"/>
      <p:bold r:id="rId85"/>
      <p:italic r:id="rId86"/>
      <p:boldItalic r:id="rId8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665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8" roundtripDataSignature="AMtx7mjaLkWEWgbWGjBP4Ol+97jQzZ9RA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X405U" initials="X" lastIdx="2" clrIdx="0">
    <p:extLst>
      <p:ext uri="{19B8F6BF-5375-455C-9EA6-DF929625EA0E}">
        <p15:presenceInfo xmlns:p15="http://schemas.microsoft.com/office/powerpoint/2012/main" userId="78874744b6c01fd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BBD5"/>
    <a:srgbClr val="B53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/>
    <p:restoredTop sz="94674"/>
  </p:normalViewPr>
  <p:slideViewPr>
    <p:cSldViewPr snapToGrid="0" snapToObjects="1" showGuides="1">
      <p:cViewPr varScale="1">
        <p:scale>
          <a:sx n="79" d="100"/>
          <a:sy n="79" d="100"/>
        </p:scale>
        <p:origin x="1282" y="82"/>
      </p:cViewPr>
      <p:guideLst>
        <p:guide orient="horz" pos="913"/>
        <p:guide pos="66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9.fntdata"/><Relationship Id="rId89" Type="http://schemas.openxmlformats.org/officeDocument/2006/relationships/commentAuthors" Target="commentAuthor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4.fntdata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95" Type="http://schemas.openxmlformats.org/officeDocument/2006/relationships/customXml" Target="../customXml/item2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font" Target="fonts/font5.fntdata"/><Relationship Id="rId85" Type="http://schemas.openxmlformats.org/officeDocument/2006/relationships/font" Target="fonts/font10.fntdata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83" Type="http://schemas.openxmlformats.org/officeDocument/2006/relationships/font" Target="fonts/font8.fntdata"/><Relationship Id="rId88" Type="http://customschemas.google.com/relationships/presentationmetadata" Target="metadata"/><Relationship Id="rId91" Type="http://schemas.openxmlformats.org/officeDocument/2006/relationships/viewProps" Target="viewProps.xml"/><Relationship Id="rId9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3.fntdata"/><Relationship Id="rId81" Type="http://schemas.openxmlformats.org/officeDocument/2006/relationships/font" Target="fonts/font6.fntdata"/><Relationship Id="rId86" Type="http://schemas.openxmlformats.org/officeDocument/2006/relationships/font" Target="fonts/font11.fntdata"/><Relationship Id="rId9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2.fntdata"/><Relationship Id="rId61" Type="http://schemas.openxmlformats.org/officeDocument/2006/relationships/slide" Target="slides/slide60.xml"/><Relationship Id="rId82" Type="http://schemas.openxmlformats.org/officeDocument/2006/relationships/font" Target="fonts/font7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font" Target="fonts/font2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4T11:34:32.796" idx="1">
    <p:pos x="10" y="1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881912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0088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3474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83532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5670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9251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3176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9592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06113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55161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7403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33761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14852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56134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39165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687185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9516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30692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25565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36316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44617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5890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10861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468459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2763611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4298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34082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0132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256311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 dirty="0"/>
              <a:t>Esta diapositiva se utiliza para presentar gráficas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dirty="0"/>
              <a:t>Tipo de letra: Arial en negrilla (para títulos)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dirty="0"/>
              <a:t>Color: Gris oscuro 80 % negro (para párrafo)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 dirty="0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 dirty="0"/>
              <a:t>no debe colocar imágenes y textos SOBRE el escudo de armas o la palabra MEDELLÍN.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754239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32273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/>
              <a:t>Esta diapositiva se utiliza para presentar gráficas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Tipo de letra: Arial en negrilla (para títulos)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/>
              <a:t>Color: Gris oscuro 80 % negro (para párrafo)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b="1">
                <a:solidFill>
                  <a:srgbClr val="C00000"/>
                </a:solidFill>
              </a:rPr>
              <a:t>NOTA IMPORTANTE: Se debe respetar el área de protección del escudo de armas, </a:t>
            </a:r>
            <a:r>
              <a:rPr lang="es-CO"/>
              <a:t>no debe colocar imágenes y textos SOBRE el escudo de armas o la palabra MEDELLÍN.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619777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1" name="Shape 27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0027712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Shape 28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2" name="Shape 28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603723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2" name="Shape 29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1923578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2" name="Shape 3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49147207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4" name="Shape 3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86155438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6" name="Shape 3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20973696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0" name="Shape 34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90488690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Shape 35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2" name="Shape 35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3450720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36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7" name="Shape 3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0734331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8" name="Shape 3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53263923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Shape 3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9" name="Shape 3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42810390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Shape 3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8" name="Shape 3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31520250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Shape 40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10" name="Shape 41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47501999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3" name="Shape 42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0302036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6" name="Shape 43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340171048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8" name="Shape 4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0398488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4" name="Shape 46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90603261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76" name="Shape 4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36860418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Shape 4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9" name="Shape 4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72385539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5" name="Shape 5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01709024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51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8" name="Shape 51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241559128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Shape 53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2" name="Shape 53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r>
              <a:t>Esta diapositiva se utiliza para presentar gráficas</a:t>
            </a:r>
          </a:p>
          <a:p>
            <a:pPr>
              <a:defRPr sz="12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Tipo de letra: Arial en negrilla (para títulos) </a:t>
            </a:r>
          </a:p>
          <a:p>
            <a:pPr>
              <a:defRPr sz="1200">
                <a:latin typeface="Calibri"/>
                <a:ea typeface="Calibri"/>
                <a:cs typeface="Calibri"/>
                <a:sym typeface="Calibri"/>
              </a:defRPr>
            </a:pPr>
            <a:r>
              <a:t>Color: Gris oscuro 80 % negro (para párrafo)</a:t>
            </a:r>
          </a:p>
          <a:p>
            <a:pPr>
              <a:defRPr sz="1200" b="1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NOTA IMPORTANTE: Se debe respetar el área de protección del escudo de armas, </a:t>
            </a:r>
            <a:r>
              <a:rPr b="0">
                <a:solidFill>
                  <a:srgbClr val="000000"/>
                </a:solidFill>
              </a:rPr>
              <a:t>no debe colocar imágenes y textos SOBRE el escudo de armas o la palabra MEDELLÍN. </a:t>
            </a:r>
          </a:p>
        </p:txBody>
      </p:sp>
    </p:spTree>
    <p:extLst>
      <p:ext uri="{BB962C8B-B14F-4D97-AF65-F5344CB8AC3E}">
        <p14:creationId xmlns:p14="http://schemas.microsoft.com/office/powerpoint/2010/main" val="140979845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3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3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3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ca69eb1df6_0_1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ca69eb1df6_0_11"/>
          <p:cNvSpPr txBox="1">
            <a:spLocks noGrp="1"/>
          </p:cNvSpPr>
          <p:nvPr>
            <p:ph type="body" idx="1"/>
          </p:nvPr>
        </p:nvSpPr>
        <p:spPr>
          <a:xfrm>
            <a:off x="337150" y="1509658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■"/>
              <a:defRPr>
                <a:solidFill>
                  <a:srgbClr val="FFFFFF"/>
                </a:solidFill>
              </a:defRPr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●"/>
              <a:defRPr>
                <a:solidFill>
                  <a:srgbClr val="FFFFFF"/>
                </a:solidFill>
              </a:defRPr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○"/>
              <a:defRPr>
                <a:solidFill>
                  <a:srgbClr val="FFFFFF"/>
                </a:solidFill>
              </a:defRPr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■"/>
              <a:defRPr>
                <a:solidFill>
                  <a:srgbClr val="FFFFFF"/>
                </a:solidFill>
              </a:defRPr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●"/>
              <a:defRPr>
                <a:solidFill>
                  <a:srgbClr val="FFFFFF"/>
                </a:solidFill>
              </a:defRPr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○"/>
              <a:defRPr>
                <a:solidFill>
                  <a:srgbClr val="FFFFFF"/>
                </a:solidFill>
              </a:defRPr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ca69eb1df6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0588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688231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O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image" Target="../media/image7.jpeg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18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1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1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9.png"/><Relationship Id="rId4" Type="http://schemas.openxmlformats.org/officeDocument/2006/relationships/image" Target="../media/image1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1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jpeg"/><Relationship Id="rId4" Type="http://schemas.openxmlformats.org/officeDocument/2006/relationships/image" Target="../media/image19.png"/><Relationship Id="rId9" Type="http://schemas.openxmlformats.org/officeDocument/2006/relationships/image" Target="../media/image4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png"/><Relationship Id="rId4" Type="http://schemas.openxmlformats.org/officeDocument/2006/relationships/image" Target="../media/image1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jpeg"/><Relationship Id="rId5" Type="http://schemas.openxmlformats.org/officeDocument/2006/relationships/image" Target="../media/image54.png"/><Relationship Id="rId4" Type="http://schemas.openxmlformats.org/officeDocument/2006/relationships/image" Target="../media/image19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png"/><Relationship Id="rId4" Type="http://schemas.openxmlformats.org/officeDocument/2006/relationships/image" Target="../media/image1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9.png"/><Relationship Id="rId4" Type="http://schemas.openxmlformats.org/officeDocument/2006/relationships/image" Target="../media/image1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19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19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4.png"/><Relationship Id="rId4" Type="http://schemas.openxmlformats.org/officeDocument/2006/relationships/image" Target="../media/image1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19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1240C02-726B-E54A-AE9B-886384969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47" y="429783"/>
            <a:ext cx="2860713" cy="947439"/>
          </a:xfrm>
          <a:prstGeom prst="rect">
            <a:avLst/>
          </a:prstGeom>
        </p:spPr>
      </p:pic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CE775FB1-59AE-5548-A179-9D6A57CDBB5F}"/>
              </a:ext>
            </a:extLst>
          </p:cNvPr>
          <p:cNvSpPr txBox="1"/>
          <p:nvPr/>
        </p:nvSpPr>
        <p:spPr>
          <a:xfrm>
            <a:off x="7390327" y="2123370"/>
            <a:ext cx="4275784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 b="1" i="0" u="none" strike="noStrike" cap="none" dirty="0">
                <a:solidFill>
                  <a:srgbClr val="1A1A1A"/>
                </a:solidFill>
                <a:latin typeface="Rubik"/>
                <a:ea typeface="Rubik"/>
                <a:cs typeface="Rubik"/>
                <a:sym typeface="Rubik"/>
              </a:rPr>
              <a:t>Instituto Social de Vivienda y Hábitat de Medellín-ISVIMED</a:t>
            </a:r>
            <a:endParaRPr dirty="0"/>
          </a:p>
        </p:txBody>
      </p:sp>
      <p:sp>
        <p:nvSpPr>
          <p:cNvPr id="11" name="Google Shape;91;p1">
            <a:extLst>
              <a:ext uri="{FF2B5EF4-FFF2-40B4-BE49-F238E27FC236}">
                <a16:creationId xmlns:a16="http://schemas.microsoft.com/office/drawing/2014/main" id="{8A827912-1B81-F247-A96C-EE5D03716A84}"/>
              </a:ext>
            </a:extLst>
          </p:cNvPr>
          <p:cNvSpPr/>
          <p:nvPr/>
        </p:nvSpPr>
        <p:spPr>
          <a:xfrm>
            <a:off x="11073685" y="3364529"/>
            <a:ext cx="489397" cy="64394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5FCA5E-BADA-C04E-A919-0B26AFFDFB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4904" y="5243101"/>
            <a:ext cx="3361207" cy="87031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14005F1-7BD3-FF4F-B707-0CADDA647B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8641" y="3534343"/>
            <a:ext cx="3257470" cy="33752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99EC4F3B-073D-BA43-B4B5-58143B926F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163515"/>
            <a:ext cx="5753762" cy="36737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257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14" name="Google Shape;114;p4"/>
          <p:cNvSpPr txBox="1"/>
          <p:nvPr/>
        </p:nvSpPr>
        <p:spPr>
          <a:xfrm>
            <a:off x="6430179" y="2305635"/>
            <a:ext cx="468957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Las cifras aquí plasmadas, contienen los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resultados de la gestión técnica, administrativa, financiera, social y jurídica,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que se adelantó por la entidad en aras de dar cumplimiento a las metas trazadas desde el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 de Desarrollo “Medellín Futuro 2020-2023”.</a:t>
            </a:r>
            <a:endParaRPr lang="es-MX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endParaRPr lang="es-MX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/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información que se presenta a continuación se fundamenta en los principios establecidos por el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Modelo Integrado de Planeación y Gestión MIPG;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basados en la integridad, transparencia y confianza. 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CE5B9BF-C738-1A49-B5E4-B1F23829CB01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9949B71B-D10D-6E4D-BBBE-C59DC466D6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0327C30-C92F-CD48-91C7-2E58DA4D87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6475"/>
          <a:stretch/>
        </p:blipFill>
        <p:spPr>
          <a:xfrm>
            <a:off x="-2514109" y="0"/>
            <a:ext cx="86101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257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6430179" y="1092557"/>
            <a:ext cx="499437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2800" b="1" dirty="0">
                <a:solidFill>
                  <a:srgbClr val="24BBD5"/>
                </a:solidFill>
                <a:latin typeface="Arial"/>
                <a:ea typeface="Arial"/>
                <a:cs typeface="Arial"/>
                <a:sym typeface="Arial"/>
              </a:rPr>
              <a:t>Contexto</a:t>
            </a:r>
            <a:endParaRPr dirty="0"/>
          </a:p>
        </p:txBody>
      </p:sp>
      <p:sp>
        <p:nvSpPr>
          <p:cNvPr id="113" name="Google Shape;113;p4"/>
          <p:cNvSpPr/>
          <p:nvPr/>
        </p:nvSpPr>
        <p:spPr>
          <a:xfrm>
            <a:off x="6549359" y="1584781"/>
            <a:ext cx="151887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D616E4-2D16-E248-8FF7-06F62905CDE3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3657FFC-B6EA-1B4B-9CAB-F08681D5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4" name="Google Shape;114;p4"/>
          <p:cNvSpPr txBox="1"/>
          <p:nvPr/>
        </p:nvSpPr>
        <p:spPr>
          <a:xfrm>
            <a:off x="6430178" y="1758234"/>
            <a:ext cx="5080503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Plan de Desarrollo Medellín Futuro 2020-2023, se alinea con el Isvimed desde su objeto misional: </a:t>
            </a: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vivienda, hábitat sostenible y mejoramiento integral de barrios.</a:t>
            </a: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lvl="0" algn="just"/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ctr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ECOCIUDAD. 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  <a:p>
            <a:pPr lvl="0" algn="ctr"/>
            <a:endParaRPr lang="es-MX" sz="2000" dirty="0">
              <a:solidFill>
                <a:srgbClr val="B5358A"/>
              </a:solidFill>
            </a:endParaRPr>
          </a:p>
          <a:p>
            <a:pPr lvl="0" algn="ctr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URBANISMO ECOLÓGICO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  <a:p>
            <a:pPr lvl="0" algn="just">
              <a:buClr>
                <a:schemeClr val="tx1">
                  <a:lumMod val="75000"/>
                  <a:lumOff val="25000"/>
                </a:schemeClr>
              </a:buClr>
            </a:pP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 algn="just">
              <a:buClr>
                <a:schemeClr val="tx1">
                  <a:lumMod val="75000"/>
                  <a:lumOff val="25000"/>
                </a:schemeClr>
              </a:buClr>
            </a:pPr>
            <a:r>
              <a:rPr lang="es-MX" sz="1200" b="1" dirty="0">
                <a:solidFill>
                  <a:schemeClr val="tx1"/>
                </a:solidFill>
              </a:rPr>
              <a:t>Lo planteado en el Programa de Gobierno:</a:t>
            </a:r>
          </a:p>
          <a:p>
            <a:pPr lvl="0" algn="just">
              <a:buClr>
                <a:schemeClr val="tx1">
                  <a:lumMod val="75000"/>
                  <a:lumOff val="25000"/>
                </a:schemeClr>
              </a:buClr>
            </a:pP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Clr>
                <a:schemeClr val="tx1">
                  <a:lumMod val="75000"/>
                  <a:lumOff val="25000"/>
                </a:schemeClr>
              </a:buClr>
              <a:buSzPts val="1600"/>
              <a:buFont typeface="Arial"/>
              <a:buChar char="•"/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Subsidios de vivienda usada para madres cabeza de familia. </a:t>
            </a:r>
          </a:p>
          <a:p>
            <a:pPr lvl="0" algn="just">
              <a:buClr>
                <a:schemeClr val="tx1">
                  <a:lumMod val="75000"/>
                  <a:lumOff val="25000"/>
                </a:schemeClr>
              </a:buClr>
            </a:pP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Clr>
                <a:schemeClr val="tx1">
                  <a:lumMod val="75000"/>
                  <a:lumOff val="25000"/>
                </a:schemeClr>
              </a:buClr>
              <a:buSzPts val="1600"/>
              <a:buFont typeface="Arial"/>
              <a:buChar char="•"/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Regularizar y titular 6.000 predios de los estratos 1, 2 y 3. </a:t>
            </a:r>
          </a:p>
          <a:p>
            <a:pPr lvl="0" algn="just">
              <a:buClr>
                <a:schemeClr val="tx1">
                  <a:lumMod val="75000"/>
                  <a:lumOff val="25000"/>
                </a:schemeClr>
              </a:buClr>
            </a:pPr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 algn="just">
              <a:buClr>
                <a:schemeClr val="tx1">
                  <a:lumMod val="75000"/>
                  <a:lumOff val="25000"/>
                </a:schemeClr>
              </a:buClr>
              <a:buSzPts val="1600"/>
              <a:buFont typeface="Arial"/>
              <a:buChar char="•"/>
            </a:pP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Tu casa mejorada y adecuada para vivir mejor: subsidios para vivienda saludable, que sea accesible y adecuada para personas mayores y/o con discapacidad.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79E067-7A26-2041-962C-988F349D87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222"/>
          <a:stretch/>
        </p:blipFill>
        <p:spPr>
          <a:xfrm>
            <a:off x="0" y="0"/>
            <a:ext cx="6106151" cy="6858000"/>
          </a:xfrm>
          <a:prstGeom prst="rect">
            <a:avLst/>
          </a:prstGeom>
        </p:spPr>
      </p:pic>
      <p:cxnSp>
        <p:nvCxnSpPr>
          <p:cNvPr id="9" name="Google Shape;140;p6">
            <a:extLst>
              <a:ext uri="{FF2B5EF4-FFF2-40B4-BE49-F238E27FC236}">
                <a16:creationId xmlns:a16="http://schemas.microsoft.com/office/drawing/2014/main" id="{C82C7016-6DA7-4E44-B768-8179C51E78F3}"/>
              </a:ext>
            </a:extLst>
          </p:cNvPr>
          <p:cNvCxnSpPr>
            <a:cxnSpLocks/>
          </p:cNvCxnSpPr>
          <p:nvPr/>
        </p:nvCxnSpPr>
        <p:spPr>
          <a:xfrm>
            <a:off x="7218381" y="3016904"/>
            <a:ext cx="3463963" cy="0"/>
          </a:xfrm>
          <a:prstGeom prst="straightConnector1">
            <a:avLst/>
          </a:prstGeom>
          <a:noFill/>
          <a:ln w="9525" cap="flat" cmpd="sng">
            <a:solidFill>
              <a:srgbClr val="B33389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99295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" y="1714"/>
            <a:ext cx="12187422" cy="6855425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34" name="Google Shape;134;p6"/>
          <p:cNvSpPr txBox="1"/>
          <p:nvPr/>
        </p:nvSpPr>
        <p:spPr>
          <a:xfrm>
            <a:off x="1902972" y="2304031"/>
            <a:ext cx="792223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6600" b="1" dirty="0">
                <a:solidFill>
                  <a:srgbClr val="B5358A"/>
                </a:solidFill>
              </a:rPr>
              <a:t>$ 413.187 millones</a:t>
            </a:r>
            <a:endParaRPr lang="es-MX" sz="400" dirty="0">
              <a:solidFill>
                <a:srgbClr val="B5358A"/>
              </a:solidFill>
            </a:endParaRPr>
          </a:p>
        </p:txBody>
      </p:sp>
      <p:sp>
        <p:nvSpPr>
          <p:cNvPr id="135" name="Google Shape;135;p6"/>
          <p:cNvSpPr txBox="1"/>
          <p:nvPr/>
        </p:nvSpPr>
        <p:spPr>
          <a:xfrm>
            <a:off x="2408815" y="3473899"/>
            <a:ext cx="739195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 de Desarrollo - Medellín Futuro</a:t>
            </a:r>
          </a:p>
          <a:p>
            <a:pPr algn="ctr"/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Urbanismo ecológico</a:t>
            </a:r>
          </a:p>
          <a:p>
            <a:pPr algn="ctr"/>
            <a:endParaRPr lang="es-MX" sz="18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algn="ctr"/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Vivienda, hábitat sostenible y mejoramiento integral de barrios.</a:t>
            </a:r>
            <a:endParaRPr lang="es-MX" sz="28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cxnSp>
        <p:nvCxnSpPr>
          <p:cNvPr id="140" name="Google Shape;140;p6"/>
          <p:cNvCxnSpPr/>
          <p:nvPr/>
        </p:nvCxnSpPr>
        <p:spPr>
          <a:xfrm>
            <a:off x="2449562" y="3436452"/>
            <a:ext cx="7045037" cy="0"/>
          </a:xfrm>
          <a:prstGeom prst="straightConnector1">
            <a:avLst/>
          </a:prstGeom>
          <a:noFill/>
          <a:ln w="9525" cap="flat" cmpd="sng">
            <a:solidFill>
              <a:srgbClr val="B3338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17264C-78BF-4748-A2B4-44FECDA8BF69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C8D0B97-A6FC-EE47-9BCD-518A8C04B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5199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21" name="Google Shape;121;p5"/>
          <p:cNvSpPr txBox="1"/>
          <p:nvPr/>
        </p:nvSpPr>
        <p:spPr>
          <a:xfrm>
            <a:off x="7999118" y="1472926"/>
            <a:ext cx="2780044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Implementación y gestión de la Política Pública Habitacional</a:t>
            </a:r>
          </a:p>
        </p:txBody>
      </p:sp>
      <p:sp>
        <p:nvSpPr>
          <p:cNvPr id="122" name="Google Shape;122;p5"/>
          <p:cNvSpPr txBox="1"/>
          <p:nvPr/>
        </p:nvSpPr>
        <p:spPr>
          <a:xfrm>
            <a:off x="667657" y="495645"/>
            <a:ext cx="174118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1">
                <a:solidFill>
                  <a:srgbClr val="24BBD5"/>
                </a:solidFill>
                <a:latin typeface="Rubik"/>
                <a:ea typeface="Rubik"/>
                <a:cs typeface="Rubik"/>
                <a:sym typeface="Rubik"/>
              </a:rPr>
              <a:t>Tema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4296849" y="2378604"/>
            <a:ext cx="352757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lvl="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adquisición de vivienda Zona Rural - Sector público.</a:t>
            </a:r>
          </a:p>
          <a:p>
            <a:pPr marL="177800" lvl="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adquisición de vivienda - Sector público.</a:t>
            </a:r>
          </a:p>
          <a:p>
            <a:pPr marL="17780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adquisición de vivienda - Sector privado.</a:t>
            </a:r>
          </a:p>
          <a:p>
            <a:pPr marL="17780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con enfoque diferencial beneficiados con adquisición de vivienda.</a:t>
            </a:r>
          </a:p>
        </p:txBody>
      </p:sp>
      <p:sp>
        <p:nvSpPr>
          <p:cNvPr id="124" name="Google Shape;124;p5"/>
          <p:cNvSpPr txBox="1"/>
          <p:nvPr/>
        </p:nvSpPr>
        <p:spPr>
          <a:xfrm>
            <a:off x="4495865" y="1472926"/>
            <a:ext cx="3129537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Adquisición de Vivienda por un Hábitat Sostenible con Enfoque Diferencial</a:t>
            </a:r>
          </a:p>
        </p:txBody>
      </p:sp>
      <p:sp>
        <p:nvSpPr>
          <p:cNvPr id="125" name="Google Shape;125;p5"/>
          <p:cNvSpPr txBox="1"/>
          <p:nvPr/>
        </p:nvSpPr>
        <p:spPr>
          <a:xfrm>
            <a:off x="671337" y="1472926"/>
            <a:ext cx="3532884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Mejoramiento de Vivienda por un Hábitat Sostenible</a:t>
            </a:r>
          </a:p>
        </p:txBody>
      </p:sp>
      <p:sp>
        <p:nvSpPr>
          <p:cNvPr id="126" name="Google Shape;126;p5"/>
          <p:cNvSpPr txBox="1"/>
          <p:nvPr/>
        </p:nvSpPr>
        <p:spPr>
          <a:xfrm>
            <a:off x="7842228" y="2588057"/>
            <a:ext cx="3392716" cy="129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lvl="0">
              <a:buClr>
                <a:schemeClr val="tx1">
                  <a:lumMod val="75000"/>
                  <a:lumOff val="25000"/>
                </a:schemeClr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Consejo Consultivo de Política Habitacional creado y en funcionamiento.</a:t>
            </a:r>
          </a:p>
          <a:p>
            <a:pPr marL="463550" lvl="0" indent="-285750">
              <a:buClr>
                <a:schemeClr val="tx1">
                  <a:lumMod val="75000"/>
                  <a:lumOff val="25000"/>
                </a:schemeClr>
              </a:buClr>
              <a:buSzPts val="800"/>
              <a:buFont typeface="Arial" panose="020B0604020202020204" pitchFamily="34" charset="0"/>
              <a:buChar char="•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 lvl="0">
              <a:buClr>
                <a:schemeClr val="tx1">
                  <a:lumMod val="75000"/>
                  <a:lumOff val="25000"/>
                </a:schemeClr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Política pública de inquilinatos monitoreada</a:t>
            </a:r>
          </a:p>
        </p:txBody>
      </p:sp>
      <p:sp>
        <p:nvSpPr>
          <p:cNvPr id="127" name="Google Shape;127;p5"/>
          <p:cNvSpPr txBox="1"/>
          <p:nvPr/>
        </p:nvSpPr>
        <p:spPr>
          <a:xfrm>
            <a:off x="512141" y="2414994"/>
            <a:ext cx="3392716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lvl="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con enfoque diferencial beneficiados con mejoramiento de vivienda sin barreras.</a:t>
            </a:r>
          </a:p>
          <a:p>
            <a:pPr marL="177800" lvl="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mejoramiento de vivienda – jóvenes.</a:t>
            </a:r>
          </a:p>
          <a:p>
            <a:pPr marL="17780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mejoramiento de vivienda en la zona rural.</a:t>
            </a:r>
          </a:p>
          <a:p>
            <a:pPr marL="177800">
              <a:buClr>
                <a:srgbClr val="FFFFFF"/>
              </a:buClr>
              <a:buSzPts val="800"/>
            </a:pPr>
            <a:endParaRPr lang="es-MX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177800">
              <a:buClr>
                <a:srgbClr val="FFFFFF"/>
              </a:buClr>
              <a:buSzPts val="800"/>
            </a:pPr>
            <a:r>
              <a:rPr lang="es-MX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Hogares beneficiados con mejoramiento de vivienda.</a:t>
            </a:r>
          </a:p>
        </p:txBody>
      </p:sp>
      <p:sp>
        <p:nvSpPr>
          <p:cNvPr id="128" name="Google Shape;128;p5"/>
          <p:cNvSpPr/>
          <p:nvPr/>
        </p:nvSpPr>
        <p:spPr>
          <a:xfrm>
            <a:off x="742938" y="126508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38;p6">
            <a:extLst>
              <a:ext uri="{FF2B5EF4-FFF2-40B4-BE49-F238E27FC236}">
                <a16:creationId xmlns:a16="http://schemas.microsoft.com/office/drawing/2014/main" id="{E2DB2E6E-9678-8F4E-B608-2AA98F63A470}"/>
              </a:ext>
            </a:extLst>
          </p:cNvPr>
          <p:cNvSpPr txBox="1"/>
          <p:nvPr/>
        </p:nvSpPr>
        <p:spPr>
          <a:xfrm>
            <a:off x="8045251" y="4975523"/>
            <a:ext cx="264151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$ 9.640 millones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1E00103-C728-DF44-A93D-6A41A06974F2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1A420AC-5C74-034D-B30D-2685A31C7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6" name="Google Shape;138;p6">
            <a:extLst>
              <a:ext uri="{FF2B5EF4-FFF2-40B4-BE49-F238E27FC236}">
                <a16:creationId xmlns:a16="http://schemas.microsoft.com/office/drawing/2014/main" id="{EF7D9617-FBB8-ED4D-A444-3CFC8E404841}"/>
              </a:ext>
            </a:extLst>
          </p:cNvPr>
          <p:cNvSpPr txBox="1"/>
          <p:nvPr/>
        </p:nvSpPr>
        <p:spPr>
          <a:xfrm>
            <a:off x="4404254" y="4945031"/>
            <a:ext cx="2891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$ 253.297 millones</a:t>
            </a:r>
            <a:endParaRPr lang="es-MX" sz="800" b="1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38;p6">
            <a:extLst>
              <a:ext uri="{FF2B5EF4-FFF2-40B4-BE49-F238E27FC236}">
                <a16:creationId xmlns:a16="http://schemas.microsoft.com/office/drawing/2014/main" id="{0702B94F-BDBE-BD45-9E50-1A8781A48211}"/>
              </a:ext>
            </a:extLst>
          </p:cNvPr>
          <p:cNvSpPr txBox="1"/>
          <p:nvPr/>
        </p:nvSpPr>
        <p:spPr>
          <a:xfrm>
            <a:off x="671337" y="4925005"/>
            <a:ext cx="2891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$ 132.002 millones</a:t>
            </a:r>
            <a:endParaRPr lang="es-MX" sz="800" b="1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12223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21" name="Google Shape;121;p5"/>
          <p:cNvSpPr txBox="1"/>
          <p:nvPr/>
        </p:nvSpPr>
        <p:spPr>
          <a:xfrm>
            <a:off x="7862442" y="2211190"/>
            <a:ext cx="3392716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Titulación y regularización de predios</a:t>
            </a:r>
          </a:p>
        </p:txBody>
      </p:sp>
      <p:sp>
        <p:nvSpPr>
          <p:cNvPr id="122" name="Google Shape;122;p5"/>
          <p:cNvSpPr txBox="1"/>
          <p:nvPr/>
        </p:nvSpPr>
        <p:spPr>
          <a:xfrm>
            <a:off x="667657" y="893373"/>
            <a:ext cx="1741182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4400" b="1">
                <a:solidFill>
                  <a:srgbClr val="24BBD5"/>
                </a:solidFill>
                <a:latin typeface="Rubik"/>
                <a:ea typeface="Rubik"/>
                <a:cs typeface="Rubik"/>
                <a:sym typeface="Rubik"/>
              </a:rPr>
              <a:t>Tema</a:t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500563" y="3151709"/>
            <a:ext cx="339271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lvl="0">
              <a:buClr>
                <a:srgbClr val="FFFFFF"/>
              </a:buClr>
              <a:buSzPts val="800"/>
            </a:pPr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Proyectos apoyados financieramente en Mejoramiento Integral de Barrios.</a:t>
            </a:r>
            <a:endParaRPr lang="es-MX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667657" y="2257832"/>
            <a:ext cx="312953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Mejoramiento integral de barrios </a:t>
            </a:r>
          </a:p>
        </p:txBody>
      </p:sp>
      <p:sp>
        <p:nvSpPr>
          <p:cNvPr id="125" name="Google Shape;125;p5"/>
          <p:cNvSpPr txBox="1"/>
          <p:nvPr/>
        </p:nvSpPr>
        <p:spPr>
          <a:xfrm>
            <a:off x="4159461" y="1881756"/>
            <a:ext cx="3532884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Servicio de reconocimiento de vivienda de interés social y prioritario</a:t>
            </a:r>
          </a:p>
        </p:txBody>
      </p:sp>
      <p:sp>
        <p:nvSpPr>
          <p:cNvPr id="126" name="Google Shape;126;p5"/>
          <p:cNvSpPr txBox="1"/>
          <p:nvPr/>
        </p:nvSpPr>
        <p:spPr>
          <a:xfrm>
            <a:off x="7727041" y="3186670"/>
            <a:ext cx="339271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 lvl="0">
              <a:buClr>
                <a:srgbClr val="FFFFFF"/>
              </a:buClr>
              <a:buSzPts val="800"/>
            </a:pPr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Bienes fiscales saneados y titulados.</a:t>
            </a:r>
            <a:endParaRPr lang="es-MX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4028133" y="3151709"/>
            <a:ext cx="339271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7800">
              <a:buClr>
                <a:srgbClr val="FFFFFF"/>
              </a:buClr>
              <a:buSzPts val="800"/>
            </a:pPr>
            <a:r>
              <a:rPr lang="es-MX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Resoluciones de reconocimiento de edificaciones expedidas por la Curaduría Cero.</a:t>
            </a:r>
            <a:endParaRPr lang="es-MX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742938" y="1662814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38;p6">
            <a:extLst>
              <a:ext uri="{FF2B5EF4-FFF2-40B4-BE49-F238E27FC236}">
                <a16:creationId xmlns:a16="http://schemas.microsoft.com/office/drawing/2014/main" id="{E2DB2E6E-9678-8F4E-B608-2AA98F63A470}"/>
              </a:ext>
            </a:extLst>
          </p:cNvPr>
          <p:cNvSpPr txBox="1"/>
          <p:nvPr/>
        </p:nvSpPr>
        <p:spPr>
          <a:xfrm>
            <a:off x="693062" y="3907997"/>
            <a:ext cx="264151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$ 3.000 millones</a:t>
            </a:r>
            <a:endParaRPr lang="es-MX" sz="800" b="1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F1E00103-C728-DF44-A93D-6A41A06974F2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C1A420AC-5C74-034D-B30D-2685A31C77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6" name="Google Shape;138;p6">
            <a:extLst>
              <a:ext uri="{FF2B5EF4-FFF2-40B4-BE49-F238E27FC236}">
                <a16:creationId xmlns:a16="http://schemas.microsoft.com/office/drawing/2014/main" id="{EF7D9617-FBB8-ED4D-A444-3CFC8E404841}"/>
              </a:ext>
            </a:extLst>
          </p:cNvPr>
          <p:cNvSpPr txBox="1"/>
          <p:nvPr/>
        </p:nvSpPr>
        <p:spPr>
          <a:xfrm>
            <a:off x="4267309" y="3907997"/>
            <a:ext cx="2891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$ 11.762 millones</a:t>
            </a:r>
            <a:endParaRPr lang="es-MX" sz="800" b="1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38;p6">
            <a:extLst>
              <a:ext uri="{FF2B5EF4-FFF2-40B4-BE49-F238E27FC236}">
                <a16:creationId xmlns:a16="http://schemas.microsoft.com/office/drawing/2014/main" id="{0702B94F-BDBE-BD45-9E50-1A8781A48211}"/>
              </a:ext>
            </a:extLst>
          </p:cNvPr>
          <p:cNvSpPr txBox="1"/>
          <p:nvPr/>
        </p:nvSpPr>
        <p:spPr>
          <a:xfrm>
            <a:off x="8008865" y="3907997"/>
            <a:ext cx="28916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</a:pPr>
            <a:r>
              <a:rPr lang="es-MX" sz="2400" b="1" dirty="0">
                <a:solidFill>
                  <a:srgbClr val="24BBD5"/>
                </a:solidFill>
                <a:highlight>
                  <a:srgbClr val="FFFFFF"/>
                </a:highlight>
              </a:rPr>
              <a:t>$ 3.485 millones</a:t>
            </a:r>
            <a:endParaRPr lang="es-MX" sz="800" b="1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05690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0" y="171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6332561" y="2644190"/>
            <a:ext cx="5181150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  <a:highlight>
                  <a:srgbClr val="FFFFFF"/>
                </a:highlight>
              </a:rPr>
              <a:t>Resultados de la gestión del 2021 </a:t>
            </a:r>
          </a:p>
          <a:p>
            <a:pPr lvl="0" algn="r"/>
            <a:r>
              <a:rPr lang="es-MX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en términos de indicadores del plan de acción de la vigencia a corte de 30 octubre </a:t>
            </a:r>
          </a:p>
        </p:txBody>
      </p:sp>
      <p:sp>
        <p:nvSpPr>
          <p:cNvPr id="106" name="Google Shape;106;p3"/>
          <p:cNvSpPr/>
          <p:nvPr/>
        </p:nvSpPr>
        <p:spPr>
          <a:xfrm>
            <a:off x="10921285" y="4291372"/>
            <a:ext cx="489397" cy="64394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F77982B-9257-BE45-9471-53838B10D5D7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5CE568-009B-464D-B60C-A862C467E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314" y="975360"/>
            <a:ext cx="5258364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1: </a:t>
            </a:r>
            <a:r>
              <a:rPr lang="es-ES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Implementación y Gestión de la Política Pública Institucional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493" y="1725454"/>
            <a:ext cx="579673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311" y="1830128"/>
            <a:ext cx="56059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$1.932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8" name="Google Shape;153;p7">
            <a:extLst>
              <a:ext uri="{FF2B5EF4-FFF2-40B4-BE49-F238E27FC236}">
                <a16:creationId xmlns:a16="http://schemas.microsoft.com/office/drawing/2014/main" id="{188EFB97-987B-E946-AC42-5639F324B009}"/>
              </a:ext>
            </a:extLst>
          </p:cNvPr>
          <p:cNvSpPr txBox="1"/>
          <p:nvPr/>
        </p:nvSpPr>
        <p:spPr>
          <a:xfrm>
            <a:off x="6846718" y="2323785"/>
            <a:ext cx="42730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Consejo Consultivo de Política Habitacional creado y en funcionamiento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9" name="Google Shape;150;p7">
            <a:extLst>
              <a:ext uri="{FF2B5EF4-FFF2-40B4-BE49-F238E27FC236}">
                <a16:creationId xmlns:a16="http://schemas.microsoft.com/office/drawing/2014/main" id="{A4BDD063-8A61-2E4E-B8F9-93631738480F}"/>
              </a:ext>
            </a:extLst>
          </p:cNvPr>
          <p:cNvSpPr/>
          <p:nvPr/>
        </p:nvSpPr>
        <p:spPr>
          <a:xfrm>
            <a:off x="6965900" y="2983851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3;p7">
            <a:extLst>
              <a:ext uri="{FF2B5EF4-FFF2-40B4-BE49-F238E27FC236}">
                <a16:creationId xmlns:a16="http://schemas.microsoft.com/office/drawing/2014/main" id="{33E67BBA-1385-1A45-97C0-6609371FB808}"/>
              </a:ext>
            </a:extLst>
          </p:cNvPr>
          <p:cNvSpPr txBox="1"/>
          <p:nvPr/>
        </p:nvSpPr>
        <p:spPr>
          <a:xfrm>
            <a:off x="6846718" y="3112670"/>
            <a:ext cx="362111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dirty="0">
                <a:solidFill>
                  <a:srgbClr val="B5358A"/>
                </a:solidFill>
                <a:highlight>
                  <a:srgbClr val="FFFFFF"/>
                </a:highlight>
              </a:rPr>
              <a:t>35%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2" name="Google Shape;153;p7">
            <a:extLst>
              <a:ext uri="{FF2B5EF4-FFF2-40B4-BE49-F238E27FC236}">
                <a16:creationId xmlns:a16="http://schemas.microsoft.com/office/drawing/2014/main" id="{7D7222ED-B86A-5143-903C-9BF7A8C45BC2}"/>
              </a:ext>
            </a:extLst>
          </p:cNvPr>
          <p:cNvSpPr txBox="1"/>
          <p:nvPr/>
        </p:nvSpPr>
        <p:spPr>
          <a:xfrm>
            <a:off x="6846717" y="3718950"/>
            <a:ext cx="427303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Se presenta avance </a:t>
            </a: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del 97%</a:t>
            </a:r>
            <a:r>
              <a:rPr lang="es-ES" sz="2400" dirty="0">
                <a:solidFill>
                  <a:srgbClr val="B5358A"/>
                </a:solidFill>
                <a:highlight>
                  <a:srgbClr val="FFFFFF"/>
                </a:highlight>
              </a:rPr>
              <a:t>: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se activaron Secretaría Técnica, Comisiones Técnicas de cobertura y calidad habitacional, desarrollo institucional.</a:t>
            </a: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70311" y="2323784"/>
            <a:ext cx="288092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Política Pública de Inquilinatos Monitoreada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89493" y="2983851"/>
            <a:ext cx="579673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970311" y="3112670"/>
            <a:ext cx="4128354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dirty="0">
                <a:solidFill>
                  <a:srgbClr val="B5358A"/>
                </a:solidFill>
                <a:highlight>
                  <a:srgbClr val="FFFFFF"/>
                </a:highlight>
              </a:rPr>
              <a:t>100%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3D9A4D36-03FF-BD4B-B011-BAABA49B1439}"/>
              </a:ext>
            </a:extLst>
          </p:cNvPr>
          <p:cNvSpPr txBox="1"/>
          <p:nvPr/>
        </p:nvSpPr>
        <p:spPr>
          <a:xfrm>
            <a:off x="970311" y="3718950"/>
            <a:ext cx="3886558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Se lleva un avance </a:t>
            </a: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del 80%,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con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 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las reuniones de mesas de trabajo para los inquilinatos, comisiones de trabajo y caracterización de la población de los inquilinatos en la comuna 10.</a:t>
            </a:r>
          </a:p>
        </p:txBody>
      </p:sp>
    </p:spTree>
    <p:extLst>
      <p:ext uri="{BB962C8B-B14F-4D97-AF65-F5344CB8AC3E}">
        <p14:creationId xmlns:p14="http://schemas.microsoft.com/office/powerpoint/2010/main" val="877657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313" y="1112260"/>
            <a:ext cx="802604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2: </a:t>
            </a:r>
            <a:r>
              <a:rPr lang="es-ES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Adquisición de Vivienda por un Hábitat Sostenible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494" y="1592584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311" y="1683226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$53.654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8" name="Google Shape;153;p7">
            <a:extLst>
              <a:ext uri="{FF2B5EF4-FFF2-40B4-BE49-F238E27FC236}">
                <a16:creationId xmlns:a16="http://schemas.microsoft.com/office/drawing/2014/main" id="{188EFB97-987B-E946-AC42-5639F324B009}"/>
              </a:ext>
            </a:extLst>
          </p:cNvPr>
          <p:cNvSpPr txBox="1"/>
          <p:nvPr/>
        </p:nvSpPr>
        <p:spPr>
          <a:xfrm>
            <a:off x="5967954" y="2348130"/>
            <a:ext cx="4488479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Hogares beneficiados adquisición de vivienda con </a:t>
            </a:r>
            <a:r>
              <a:rPr lang="es-ES" sz="1600" b="1" dirty="0">
                <a:solidFill>
                  <a:srgbClr val="B5358A"/>
                </a:solidFill>
                <a:highlight>
                  <a:srgbClr val="FFFFFF"/>
                </a:highlight>
              </a:rPr>
              <a:t>ENFOQUE DIFERENCIAL</a:t>
            </a:r>
          </a:p>
        </p:txBody>
      </p:sp>
      <p:sp>
        <p:nvSpPr>
          <p:cNvPr id="9" name="Google Shape;150;p7">
            <a:extLst>
              <a:ext uri="{FF2B5EF4-FFF2-40B4-BE49-F238E27FC236}">
                <a16:creationId xmlns:a16="http://schemas.microsoft.com/office/drawing/2014/main" id="{A4BDD063-8A61-2E4E-B8F9-93631738480F}"/>
              </a:ext>
            </a:extLst>
          </p:cNvPr>
          <p:cNvSpPr/>
          <p:nvPr/>
        </p:nvSpPr>
        <p:spPr>
          <a:xfrm>
            <a:off x="6087136" y="3008196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3;p7">
            <a:extLst>
              <a:ext uri="{FF2B5EF4-FFF2-40B4-BE49-F238E27FC236}">
                <a16:creationId xmlns:a16="http://schemas.microsoft.com/office/drawing/2014/main" id="{33E67BBA-1385-1A45-97C0-6609371FB808}"/>
              </a:ext>
            </a:extLst>
          </p:cNvPr>
          <p:cNvSpPr txBox="1"/>
          <p:nvPr/>
        </p:nvSpPr>
        <p:spPr>
          <a:xfrm>
            <a:off x="5967954" y="3202784"/>
            <a:ext cx="39486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dirty="0">
                <a:solidFill>
                  <a:srgbClr val="B5358A"/>
                </a:solidFill>
                <a:highlight>
                  <a:srgbClr val="FFFFFF"/>
                </a:highlight>
              </a:rPr>
              <a:t>162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70311" y="2348130"/>
            <a:ext cx="395669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Hogares beneficiados con adquisición de vivienda </a:t>
            </a:r>
            <a:r>
              <a:rPr lang="es-ES" sz="1600" b="1" dirty="0">
                <a:solidFill>
                  <a:srgbClr val="B5358A"/>
                </a:solidFill>
                <a:highlight>
                  <a:srgbClr val="FFFFFF"/>
                </a:highlight>
              </a:rPr>
              <a:t>SECTOR PÚBLICO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55688" y="3008196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1055688" y="3191463"/>
            <a:ext cx="419432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dirty="0">
                <a:solidFill>
                  <a:srgbClr val="B5358A"/>
                </a:solidFill>
                <a:highlight>
                  <a:srgbClr val="FFFFFF"/>
                </a:highlight>
              </a:rPr>
              <a:t>379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9412E2CD-7063-184A-9CDE-3BF83EDF0D85}"/>
              </a:ext>
            </a:extLst>
          </p:cNvPr>
          <p:cNvSpPr txBox="1"/>
          <p:nvPr/>
        </p:nvSpPr>
        <p:spPr>
          <a:xfrm>
            <a:off x="970311" y="3863523"/>
            <a:ext cx="230740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600" dirty="0">
                <a:solidFill>
                  <a:srgbClr val="B5358A"/>
                </a:solidFill>
                <a:highlight>
                  <a:srgbClr val="FFFFFF"/>
                </a:highlight>
              </a:rPr>
              <a:t>Cantidad de subsidios asignados: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1C61C814-2CCA-764D-9503-05ACE05FC0EE}"/>
              </a:ext>
            </a:extLst>
          </p:cNvPr>
          <p:cNvSpPr txBox="1"/>
          <p:nvPr/>
        </p:nvSpPr>
        <p:spPr>
          <a:xfrm>
            <a:off x="970311" y="4564529"/>
            <a:ext cx="369476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106%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3C0E715-6A0F-5B45-8814-D86BDBA7EE3A}"/>
              </a:ext>
            </a:extLst>
          </p:cNvPr>
          <p:cNvSpPr/>
          <p:nvPr/>
        </p:nvSpPr>
        <p:spPr>
          <a:xfrm>
            <a:off x="3254482" y="3771430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solidFill>
                  <a:srgbClr val="B5358A"/>
                </a:solidFill>
                <a:highlight>
                  <a:srgbClr val="FFFFFF"/>
                </a:highlight>
              </a:rPr>
              <a:t>401</a:t>
            </a:r>
            <a:endParaRPr lang="es-CO" sz="4400" dirty="0">
              <a:solidFill>
                <a:srgbClr val="B5358A"/>
              </a:solidFill>
            </a:endParaRPr>
          </a:p>
        </p:txBody>
      </p:sp>
      <p:sp>
        <p:nvSpPr>
          <p:cNvPr id="22" name="Google Shape;153;p7">
            <a:extLst>
              <a:ext uri="{FF2B5EF4-FFF2-40B4-BE49-F238E27FC236}">
                <a16:creationId xmlns:a16="http://schemas.microsoft.com/office/drawing/2014/main" id="{38186EC7-317A-B044-B67C-9E124605C47B}"/>
              </a:ext>
            </a:extLst>
          </p:cNvPr>
          <p:cNvSpPr txBox="1"/>
          <p:nvPr/>
        </p:nvSpPr>
        <p:spPr>
          <a:xfrm>
            <a:off x="5967954" y="3856952"/>
            <a:ext cx="232354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600" dirty="0">
                <a:solidFill>
                  <a:srgbClr val="B5358A"/>
                </a:solidFill>
                <a:highlight>
                  <a:srgbClr val="FFFFFF"/>
                </a:highlight>
              </a:rPr>
              <a:t>Cantidad de subsidios asignados:</a:t>
            </a:r>
          </a:p>
        </p:txBody>
      </p:sp>
      <p:sp>
        <p:nvSpPr>
          <p:cNvPr id="23" name="Google Shape;153;p7">
            <a:extLst>
              <a:ext uri="{FF2B5EF4-FFF2-40B4-BE49-F238E27FC236}">
                <a16:creationId xmlns:a16="http://schemas.microsoft.com/office/drawing/2014/main" id="{45B3C943-1183-6D4D-A8F9-B10F3E23B3BA}"/>
              </a:ext>
            </a:extLst>
          </p:cNvPr>
          <p:cNvSpPr txBox="1"/>
          <p:nvPr/>
        </p:nvSpPr>
        <p:spPr>
          <a:xfrm>
            <a:off x="5967954" y="4564529"/>
            <a:ext cx="41301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  <a:defRPr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52%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5BAA54B-6A0C-EC4F-A9C2-EAD85721A5B3}"/>
              </a:ext>
            </a:extLst>
          </p:cNvPr>
          <p:cNvSpPr/>
          <p:nvPr/>
        </p:nvSpPr>
        <p:spPr>
          <a:xfrm>
            <a:off x="8249965" y="3725964"/>
            <a:ext cx="8130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solidFill>
                  <a:srgbClr val="B5358A"/>
                </a:solidFill>
                <a:highlight>
                  <a:srgbClr val="FFFFFF"/>
                </a:highlight>
              </a:rPr>
              <a:t>85</a:t>
            </a:r>
            <a:endParaRPr lang="es-CO" sz="4400" dirty="0">
              <a:solidFill>
                <a:srgbClr val="B535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0746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69624" y="1117590"/>
            <a:ext cx="79629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3: </a:t>
            </a:r>
            <a:r>
              <a:rPr lang="es-ES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Mejoramiento de Vivienda por un Hábitat Sostenible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8805" y="1586834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69622" y="1672468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$27.838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8" name="Google Shape;153;p7">
            <a:extLst>
              <a:ext uri="{FF2B5EF4-FFF2-40B4-BE49-F238E27FC236}">
                <a16:creationId xmlns:a16="http://schemas.microsoft.com/office/drawing/2014/main" id="{188EFB97-987B-E946-AC42-5639F324B009}"/>
              </a:ext>
            </a:extLst>
          </p:cNvPr>
          <p:cNvSpPr txBox="1"/>
          <p:nvPr/>
        </p:nvSpPr>
        <p:spPr>
          <a:xfrm>
            <a:off x="5029751" y="2209481"/>
            <a:ext cx="466849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Hogares beneficiados con mejoramiento de vivienda sin barreras (enfoque diferencial)</a:t>
            </a:r>
          </a:p>
        </p:txBody>
      </p:sp>
      <p:sp>
        <p:nvSpPr>
          <p:cNvPr id="9" name="Google Shape;150;p7">
            <a:extLst>
              <a:ext uri="{FF2B5EF4-FFF2-40B4-BE49-F238E27FC236}">
                <a16:creationId xmlns:a16="http://schemas.microsoft.com/office/drawing/2014/main" id="{A4BDD063-8A61-2E4E-B8F9-93631738480F}"/>
              </a:ext>
            </a:extLst>
          </p:cNvPr>
          <p:cNvSpPr/>
          <p:nvPr/>
        </p:nvSpPr>
        <p:spPr>
          <a:xfrm>
            <a:off x="5148933" y="2794597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53;p7">
            <a:extLst>
              <a:ext uri="{FF2B5EF4-FFF2-40B4-BE49-F238E27FC236}">
                <a16:creationId xmlns:a16="http://schemas.microsoft.com/office/drawing/2014/main" id="{33E67BBA-1385-1A45-97C0-6609371FB808}"/>
              </a:ext>
            </a:extLst>
          </p:cNvPr>
          <p:cNvSpPr txBox="1"/>
          <p:nvPr/>
        </p:nvSpPr>
        <p:spPr>
          <a:xfrm>
            <a:off x="5029751" y="3028346"/>
            <a:ext cx="39486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150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66884" y="2209481"/>
            <a:ext cx="339062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Hogares beneficiados con mejoramiento de vivienda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86066" y="2783819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966884" y="3034290"/>
            <a:ext cx="293342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800" dirty="0">
                <a:solidFill>
                  <a:srgbClr val="B5358A"/>
                </a:solidFill>
                <a:highlight>
                  <a:srgbClr val="FFFFFF"/>
                </a:highlight>
              </a:rPr>
              <a:t>800</a:t>
            </a:r>
            <a:endParaRPr lang="es-CO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9412E2CD-7063-184A-9CDE-3BF83EDF0D85}"/>
              </a:ext>
            </a:extLst>
          </p:cNvPr>
          <p:cNvSpPr txBox="1"/>
          <p:nvPr/>
        </p:nvSpPr>
        <p:spPr>
          <a:xfrm>
            <a:off x="966884" y="3578878"/>
            <a:ext cx="245146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600" dirty="0">
                <a:solidFill>
                  <a:srgbClr val="B5358A"/>
                </a:solidFill>
                <a:highlight>
                  <a:srgbClr val="FFFFFF"/>
                </a:highlight>
              </a:rPr>
              <a:t>Cantidad de subsidios asignados: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1C61C814-2CCA-764D-9503-05ACE05FC0EE}"/>
              </a:ext>
            </a:extLst>
          </p:cNvPr>
          <p:cNvSpPr txBox="1"/>
          <p:nvPr/>
        </p:nvSpPr>
        <p:spPr>
          <a:xfrm>
            <a:off x="966884" y="4273817"/>
            <a:ext cx="36353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85%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F3C0E715-6A0F-5B45-8814-D86BDBA7EE3A}"/>
              </a:ext>
            </a:extLst>
          </p:cNvPr>
          <p:cNvSpPr/>
          <p:nvPr/>
        </p:nvSpPr>
        <p:spPr>
          <a:xfrm>
            <a:off x="3336689" y="3486038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solidFill>
                  <a:srgbClr val="B5358A"/>
                </a:solidFill>
                <a:highlight>
                  <a:srgbClr val="FFFFFF"/>
                </a:highlight>
              </a:rPr>
              <a:t>683</a:t>
            </a:r>
            <a:endParaRPr lang="es-CO" sz="4400" dirty="0">
              <a:solidFill>
                <a:srgbClr val="B5358A"/>
              </a:solidFill>
            </a:endParaRPr>
          </a:p>
        </p:txBody>
      </p:sp>
      <p:sp>
        <p:nvSpPr>
          <p:cNvPr id="22" name="Google Shape;153;p7">
            <a:extLst>
              <a:ext uri="{FF2B5EF4-FFF2-40B4-BE49-F238E27FC236}">
                <a16:creationId xmlns:a16="http://schemas.microsoft.com/office/drawing/2014/main" id="{38186EC7-317A-B044-B67C-9E124605C47B}"/>
              </a:ext>
            </a:extLst>
          </p:cNvPr>
          <p:cNvSpPr txBox="1"/>
          <p:nvPr/>
        </p:nvSpPr>
        <p:spPr>
          <a:xfrm>
            <a:off x="5029751" y="3560868"/>
            <a:ext cx="245146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600" dirty="0">
                <a:solidFill>
                  <a:srgbClr val="B5358A"/>
                </a:solidFill>
                <a:highlight>
                  <a:srgbClr val="FFFFFF"/>
                </a:highlight>
              </a:rPr>
              <a:t>Cantidad de subsidios asignados:</a:t>
            </a:r>
          </a:p>
        </p:txBody>
      </p:sp>
      <p:sp>
        <p:nvSpPr>
          <p:cNvPr id="23" name="Google Shape;153;p7">
            <a:extLst>
              <a:ext uri="{FF2B5EF4-FFF2-40B4-BE49-F238E27FC236}">
                <a16:creationId xmlns:a16="http://schemas.microsoft.com/office/drawing/2014/main" id="{45B3C943-1183-6D4D-A8F9-B10F3E23B3BA}"/>
              </a:ext>
            </a:extLst>
          </p:cNvPr>
          <p:cNvSpPr txBox="1"/>
          <p:nvPr/>
        </p:nvSpPr>
        <p:spPr>
          <a:xfrm>
            <a:off x="5083917" y="4273817"/>
            <a:ext cx="36353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280%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15BAA54B-6A0C-EC4F-A9C2-EAD85721A5B3}"/>
              </a:ext>
            </a:extLst>
          </p:cNvPr>
          <p:cNvSpPr/>
          <p:nvPr/>
        </p:nvSpPr>
        <p:spPr>
          <a:xfrm>
            <a:off x="7564229" y="3486038"/>
            <a:ext cx="112723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MX" sz="4400" b="1" dirty="0">
                <a:solidFill>
                  <a:srgbClr val="B5358A"/>
                </a:solidFill>
                <a:highlight>
                  <a:srgbClr val="FFFFFF"/>
                </a:highlight>
              </a:rPr>
              <a:t>420</a:t>
            </a:r>
            <a:endParaRPr lang="es-CO" sz="4400" dirty="0">
              <a:solidFill>
                <a:srgbClr val="B535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730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314" y="1117590"/>
            <a:ext cx="796298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3: </a:t>
            </a:r>
            <a:r>
              <a:rPr lang="es-ES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Mejoramiento de Vivienda por un Hábitat Sostenible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495" y="1597592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312" y="1672468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$27.838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BA89F264-14B6-3748-9D85-8283B1471940}"/>
              </a:ext>
            </a:extLst>
          </p:cNvPr>
          <p:cNvSpPr txBox="1"/>
          <p:nvPr/>
        </p:nvSpPr>
        <p:spPr>
          <a:xfrm>
            <a:off x="970311" y="2209481"/>
            <a:ext cx="41897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Hogares beneficiados con mejoramiento de vivienda – jóvenes</a:t>
            </a:r>
          </a:p>
        </p:txBody>
      </p:sp>
      <p:sp>
        <p:nvSpPr>
          <p:cNvPr id="25" name="Google Shape;150;p7">
            <a:extLst>
              <a:ext uri="{FF2B5EF4-FFF2-40B4-BE49-F238E27FC236}">
                <a16:creationId xmlns:a16="http://schemas.microsoft.com/office/drawing/2014/main" id="{C267D5B6-E9EE-FB4B-84F2-069EFA1F7ABD}"/>
              </a:ext>
            </a:extLst>
          </p:cNvPr>
          <p:cNvSpPr/>
          <p:nvPr/>
        </p:nvSpPr>
        <p:spPr>
          <a:xfrm>
            <a:off x="1089493" y="2869547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153;p7">
            <a:extLst>
              <a:ext uri="{FF2B5EF4-FFF2-40B4-BE49-F238E27FC236}">
                <a16:creationId xmlns:a16="http://schemas.microsoft.com/office/drawing/2014/main" id="{35939C6A-32B9-B342-BAFA-E98D9B830198}"/>
              </a:ext>
            </a:extLst>
          </p:cNvPr>
          <p:cNvSpPr txBox="1"/>
          <p:nvPr/>
        </p:nvSpPr>
        <p:spPr>
          <a:xfrm>
            <a:off x="970311" y="3028346"/>
            <a:ext cx="394866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150</a:t>
            </a:r>
            <a:endParaRPr lang="es-CO" sz="4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27" name="Google Shape;153;p7">
            <a:extLst>
              <a:ext uri="{FF2B5EF4-FFF2-40B4-BE49-F238E27FC236}">
                <a16:creationId xmlns:a16="http://schemas.microsoft.com/office/drawing/2014/main" id="{D876DE42-1288-4E4C-A939-76EBA17BCE8B}"/>
              </a:ext>
            </a:extLst>
          </p:cNvPr>
          <p:cNvSpPr txBox="1"/>
          <p:nvPr/>
        </p:nvSpPr>
        <p:spPr>
          <a:xfrm>
            <a:off x="970312" y="3771334"/>
            <a:ext cx="235380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800" dirty="0">
                <a:solidFill>
                  <a:srgbClr val="B5358A"/>
                </a:solidFill>
                <a:highlight>
                  <a:srgbClr val="FFFFFF"/>
                </a:highlight>
              </a:rPr>
              <a:t>Cantidad de subsidios asignados:</a:t>
            </a:r>
          </a:p>
        </p:txBody>
      </p:sp>
      <p:sp>
        <p:nvSpPr>
          <p:cNvPr id="28" name="Google Shape;153;p7">
            <a:extLst>
              <a:ext uri="{FF2B5EF4-FFF2-40B4-BE49-F238E27FC236}">
                <a16:creationId xmlns:a16="http://schemas.microsoft.com/office/drawing/2014/main" id="{8F3BD35E-6ECF-7045-99EE-AD47B531B8EC}"/>
              </a:ext>
            </a:extLst>
          </p:cNvPr>
          <p:cNvSpPr txBox="1"/>
          <p:nvPr/>
        </p:nvSpPr>
        <p:spPr>
          <a:xfrm>
            <a:off x="981445" y="4511699"/>
            <a:ext cx="254706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301%</a:t>
            </a: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9E4BE811-B442-9742-A731-739AD0EF77FC}"/>
              </a:ext>
            </a:extLst>
          </p:cNvPr>
          <p:cNvSpPr/>
          <p:nvPr/>
        </p:nvSpPr>
        <p:spPr>
          <a:xfrm>
            <a:off x="3326842" y="3619474"/>
            <a:ext cx="1848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5400" b="1" dirty="0">
                <a:solidFill>
                  <a:srgbClr val="B5358A"/>
                </a:solidFill>
                <a:highlight>
                  <a:srgbClr val="FFFFFF"/>
                </a:highlight>
              </a:rPr>
              <a:t>452</a:t>
            </a:r>
            <a:endParaRPr lang="es-CO" sz="5400" dirty="0">
              <a:solidFill>
                <a:srgbClr val="B5358A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A46807B-10CA-5247-80A7-6C9160B437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2338" y="1877028"/>
            <a:ext cx="2660611" cy="331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747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704" y="1111990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4: Mejoramiento Integral de Barrios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885" y="159907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702" y="1737016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$852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70702" y="2133980"/>
            <a:ext cx="445115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Proyectos apoyados financieramente en Mejoramiento Integral de Barrios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89884" y="2794046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970702" y="2952845"/>
            <a:ext cx="419432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1</a:t>
            </a:r>
            <a:endParaRPr lang="es-CO" sz="4000" b="1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9412E2CD-7063-184A-9CDE-3BF83EDF0D85}"/>
              </a:ext>
            </a:extLst>
          </p:cNvPr>
          <p:cNvSpPr txBox="1"/>
          <p:nvPr/>
        </p:nvSpPr>
        <p:spPr>
          <a:xfrm>
            <a:off x="970703" y="3676177"/>
            <a:ext cx="257932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1800" dirty="0">
                <a:solidFill>
                  <a:srgbClr val="B5358A"/>
                </a:solidFill>
                <a:highlight>
                  <a:srgbClr val="FFFFFF"/>
                </a:highlight>
              </a:rPr>
              <a:t>Porcentaje de ejecución presupuestal del proyecto:</a:t>
            </a:r>
          </a:p>
        </p:txBody>
      </p:sp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3D9A4D36-03FF-BD4B-B011-BAABA49B1439}"/>
              </a:ext>
            </a:extLst>
          </p:cNvPr>
          <p:cNvSpPr txBox="1"/>
          <p:nvPr/>
        </p:nvSpPr>
        <p:spPr>
          <a:xfrm>
            <a:off x="970702" y="4699386"/>
            <a:ext cx="394866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Se realizó la estructuración del proyecto y su ejecución se hará por medio del convenio con la EDU.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4A43605A-E04F-144E-A9F6-B037162D55A1}"/>
              </a:ext>
            </a:extLst>
          </p:cNvPr>
          <p:cNvSpPr txBox="1"/>
          <p:nvPr/>
        </p:nvSpPr>
        <p:spPr>
          <a:xfrm>
            <a:off x="3693625" y="3616086"/>
            <a:ext cx="2724375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5400" b="1" dirty="0">
                <a:solidFill>
                  <a:srgbClr val="B5358A"/>
                </a:solidFill>
                <a:highlight>
                  <a:srgbClr val="FFFFFF"/>
                </a:highlight>
              </a:rPr>
              <a:t>16,29%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E2B419F-C623-4D4E-9CFD-4BE1B3D387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277" y="1697146"/>
            <a:ext cx="4502813" cy="337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777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36" y="12644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314" y="1116981"/>
            <a:ext cx="683973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5: Servicio de Reconocimiento de Vivienda de Interés Social y Prioritario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495" y="1844567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312" y="1971749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$3.175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70312" y="2431191"/>
            <a:ext cx="53336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Resoluciones de reconocimiento de edificaciones expedidas por la Curaduría Cero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89494" y="3088016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983847" y="3250056"/>
            <a:ext cx="4523148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4000" dirty="0">
                <a:solidFill>
                  <a:srgbClr val="B5358A"/>
                </a:solidFill>
                <a:highlight>
                  <a:srgbClr val="FFFFFF"/>
                </a:highlight>
              </a:rPr>
              <a:t>1.034</a:t>
            </a:r>
            <a:endParaRPr lang="es-CO" sz="4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9412E2CD-7063-184A-9CDE-3BF83EDF0D85}"/>
              </a:ext>
            </a:extLst>
          </p:cNvPr>
          <p:cNvSpPr txBox="1"/>
          <p:nvPr/>
        </p:nvSpPr>
        <p:spPr>
          <a:xfrm>
            <a:off x="983847" y="3995312"/>
            <a:ext cx="272292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800" dirty="0">
                <a:solidFill>
                  <a:srgbClr val="B5358A"/>
                </a:solidFill>
                <a:highlight>
                  <a:srgbClr val="FFFFFF"/>
                </a:highlight>
              </a:rPr>
              <a:t>Cantidad ejecutada:</a:t>
            </a:r>
          </a:p>
        </p:txBody>
      </p:sp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3D9A4D36-03FF-BD4B-B011-BAABA49B1439}"/>
              </a:ext>
            </a:extLst>
          </p:cNvPr>
          <p:cNvSpPr txBox="1"/>
          <p:nvPr/>
        </p:nvSpPr>
        <p:spPr>
          <a:xfrm>
            <a:off x="983846" y="4552226"/>
            <a:ext cx="243708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26%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4A43605A-E04F-144E-A9F6-B037162D55A1}"/>
              </a:ext>
            </a:extLst>
          </p:cNvPr>
          <p:cNvSpPr txBox="1"/>
          <p:nvPr/>
        </p:nvSpPr>
        <p:spPr>
          <a:xfrm>
            <a:off x="3245422" y="3822339"/>
            <a:ext cx="143216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5400" b="1" dirty="0">
                <a:solidFill>
                  <a:srgbClr val="B5358A"/>
                </a:solidFill>
                <a:highlight>
                  <a:srgbClr val="FFFFFF"/>
                </a:highlight>
              </a:rPr>
              <a:t>273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EFC4C4A-602B-184F-8461-6F6A157FC3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8456" y="1625787"/>
            <a:ext cx="4597300" cy="34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65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970314" y="1116981"/>
            <a:ext cx="6839737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Proyecto 6: Titulación y Regularización de Bienes Fiscales en la ciudad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089495" y="1833809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970312" y="1971749"/>
            <a:ext cx="569557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PRESUPUESTO (MILLONES DE PESOS):</a:t>
            </a:r>
            <a:r>
              <a:rPr lang="es-CO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$279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7B0FD4F6-01A7-684F-86CD-BB8C24811B65}"/>
              </a:ext>
            </a:extLst>
          </p:cNvPr>
          <p:cNvSpPr txBox="1"/>
          <p:nvPr/>
        </p:nvSpPr>
        <p:spPr>
          <a:xfrm>
            <a:off x="970312" y="2433261"/>
            <a:ext cx="480847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ES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Bienes fiscales saneados y titulados</a:t>
            </a:r>
          </a:p>
        </p:txBody>
      </p:sp>
      <p:sp>
        <p:nvSpPr>
          <p:cNvPr id="14" name="Google Shape;150;p7">
            <a:extLst>
              <a:ext uri="{FF2B5EF4-FFF2-40B4-BE49-F238E27FC236}">
                <a16:creationId xmlns:a16="http://schemas.microsoft.com/office/drawing/2014/main" id="{DC2D35ED-579B-6E4D-ABA8-6C1CA6436971}"/>
              </a:ext>
            </a:extLst>
          </p:cNvPr>
          <p:cNvSpPr/>
          <p:nvPr/>
        </p:nvSpPr>
        <p:spPr>
          <a:xfrm>
            <a:off x="1089494" y="2874710"/>
            <a:ext cx="588936" cy="4571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50501F19-86C4-0641-A520-5CFA04D68A58}"/>
              </a:ext>
            </a:extLst>
          </p:cNvPr>
          <p:cNvSpPr txBox="1"/>
          <p:nvPr/>
        </p:nvSpPr>
        <p:spPr>
          <a:xfrm>
            <a:off x="970312" y="3020435"/>
            <a:ext cx="419432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ctr"/>
            <a:r>
              <a:rPr lang="es-MX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Meta 2021:</a:t>
            </a:r>
            <a:r>
              <a:rPr lang="es-CO" sz="4000" b="1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4000" dirty="0">
                <a:solidFill>
                  <a:srgbClr val="B5358A"/>
                </a:solidFill>
                <a:highlight>
                  <a:srgbClr val="FFFFFF"/>
                </a:highlight>
              </a:rPr>
              <a:t>120</a:t>
            </a:r>
            <a:endParaRPr lang="es-CO" sz="4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9412E2CD-7063-184A-9CDE-3BF83EDF0D85}"/>
              </a:ext>
            </a:extLst>
          </p:cNvPr>
          <p:cNvSpPr txBox="1"/>
          <p:nvPr/>
        </p:nvSpPr>
        <p:spPr>
          <a:xfrm>
            <a:off x="970313" y="3871102"/>
            <a:ext cx="2310769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MX" sz="1800" dirty="0">
                <a:solidFill>
                  <a:srgbClr val="B5358A"/>
                </a:solidFill>
                <a:highlight>
                  <a:srgbClr val="FFFFFF"/>
                </a:highlight>
              </a:rPr>
              <a:t>Cantidad ejecutada:</a:t>
            </a:r>
          </a:p>
        </p:txBody>
      </p:sp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3D9A4D36-03FF-BD4B-B011-BAABA49B1439}"/>
              </a:ext>
            </a:extLst>
          </p:cNvPr>
          <p:cNvSpPr txBox="1"/>
          <p:nvPr/>
        </p:nvSpPr>
        <p:spPr>
          <a:xfrm>
            <a:off x="970312" y="4383214"/>
            <a:ext cx="231076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1600"/>
            </a:pPr>
            <a:r>
              <a:rPr lang="es-ES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AVANCE: 70%</a:t>
            </a:r>
          </a:p>
        </p:txBody>
      </p:sp>
      <p:sp>
        <p:nvSpPr>
          <p:cNvPr id="21" name="Google Shape;153;p7">
            <a:extLst>
              <a:ext uri="{FF2B5EF4-FFF2-40B4-BE49-F238E27FC236}">
                <a16:creationId xmlns:a16="http://schemas.microsoft.com/office/drawing/2014/main" id="{4A43605A-E04F-144E-A9F6-B037162D55A1}"/>
              </a:ext>
            </a:extLst>
          </p:cNvPr>
          <p:cNvSpPr txBox="1"/>
          <p:nvPr/>
        </p:nvSpPr>
        <p:spPr>
          <a:xfrm>
            <a:off x="3281082" y="3680651"/>
            <a:ext cx="97081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5400" b="1" dirty="0">
                <a:solidFill>
                  <a:srgbClr val="B5358A"/>
                </a:solidFill>
                <a:highlight>
                  <a:srgbClr val="FFFFFF"/>
                </a:highlight>
              </a:rPr>
              <a:t>85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280AC64-BE24-F14A-B0BB-D0636788EB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928" y="1697454"/>
            <a:ext cx="4617455" cy="346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10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397660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PLAN OPERATIVO ANUAL DE INVERSIÓN 2021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83332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1906229" y="2791168"/>
            <a:ext cx="1947387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4800" b="1" dirty="0">
                <a:solidFill>
                  <a:srgbClr val="B5358A"/>
                </a:solidFill>
              </a:rPr>
              <a:t>85,2%</a:t>
            </a:r>
            <a:endParaRPr lang="es-MX" sz="4800" dirty="0">
              <a:solidFill>
                <a:srgbClr val="B5358A"/>
              </a:solidFill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4810723" y="3392494"/>
            <a:ext cx="3720091" cy="1224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3200" dirty="0">
                <a:solidFill>
                  <a:srgbClr val="24BBD5"/>
                </a:solidFill>
              </a:rPr>
              <a:t>Total de ejecución </a:t>
            </a:r>
            <a:r>
              <a:rPr lang="es-MX" sz="3200" b="1" dirty="0">
                <a:solidFill>
                  <a:srgbClr val="24BBD5"/>
                </a:solidFill>
              </a:rPr>
              <a:t>$ 83.218.898.846</a:t>
            </a:r>
          </a:p>
        </p:txBody>
      </p:sp>
      <p:sp>
        <p:nvSpPr>
          <p:cNvPr id="9" name="Google Shape;150;p7">
            <a:extLst>
              <a:ext uri="{FF2B5EF4-FFF2-40B4-BE49-F238E27FC236}">
                <a16:creationId xmlns:a16="http://schemas.microsoft.com/office/drawing/2014/main" id="{614C4F21-922E-D24E-A115-0D7C07E1CB69}"/>
              </a:ext>
            </a:extLst>
          </p:cNvPr>
          <p:cNvSpPr/>
          <p:nvPr/>
        </p:nvSpPr>
        <p:spPr>
          <a:xfrm>
            <a:off x="2020158" y="3657696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39;p6">
            <a:extLst>
              <a:ext uri="{FF2B5EF4-FFF2-40B4-BE49-F238E27FC236}">
                <a16:creationId xmlns:a16="http://schemas.microsoft.com/office/drawing/2014/main" id="{9C011DF6-5D0A-F749-8CFC-713C971C3371}"/>
              </a:ext>
            </a:extLst>
          </p:cNvPr>
          <p:cNvSpPr txBox="1"/>
          <p:nvPr/>
        </p:nvSpPr>
        <p:spPr>
          <a:xfrm>
            <a:off x="1906229" y="3768517"/>
            <a:ext cx="261416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Transferencias Inversión</a:t>
            </a: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22E3BFB5-980A-BB48-9275-C38B5ECB0D72}"/>
              </a:ext>
            </a:extLst>
          </p:cNvPr>
          <p:cNvSpPr txBox="1"/>
          <p:nvPr/>
        </p:nvSpPr>
        <p:spPr>
          <a:xfrm>
            <a:off x="4810724" y="2883501"/>
            <a:ext cx="5850104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Presupuesto definitivo: </a:t>
            </a: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$ 97.708.364.108</a:t>
            </a:r>
            <a:endParaRPr lang="es-MX" sz="24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4E943B-100D-1643-B65B-C4336862C48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BE20F7D-F032-154C-B6D9-5DEFA336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11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397660"/>
            <a:ext cx="548427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Ejecución presupuestal</a:t>
            </a:r>
            <a:r>
              <a:rPr lang="es-MX" sz="2000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acumulada a octubre 31 de 2021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2025410" y="2102265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1906229" y="2407102"/>
            <a:ext cx="2536679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4800" b="1" dirty="0">
                <a:solidFill>
                  <a:srgbClr val="B5358A"/>
                </a:solidFill>
              </a:rPr>
              <a:t>83,8%</a:t>
            </a:r>
            <a:endParaRPr lang="es-MX" sz="2400" b="1" dirty="0">
              <a:solidFill>
                <a:srgbClr val="B5358A"/>
              </a:solidFill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4810723" y="3008428"/>
            <a:ext cx="3720091" cy="1224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3200" dirty="0">
                <a:solidFill>
                  <a:srgbClr val="24BBD5"/>
                </a:solidFill>
              </a:rPr>
              <a:t>Total ejecución</a:t>
            </a:r>
          </a:p>
          <a:p>
            <a:pPr lvl="0">
              <a:lnSpc>
                <a:spcPct val="115000"/>
              </a:lnSpc>
            </a:pPr>
            <a:r>
              <a:rPr lang="es-MX" sz="3200" b="1" dirty="0">
                <a:solidFill>
                  <a:srgbClr val="24BBD5"/>
                </a:solidFill>
              </a:rPr>
              <a:t>$ 74.826.271.035</a:t>
            </a:r>
            <a:endParaRPr lang="es-MX" sz="3200" dirty="0">
              <a:solidFill>
                <a:srgbClr val="24BBD5"/>
              </a:solidFill>
            </a:endParaRPr>
          </a:p>
        </p:txBody>
      </p:sp>
      <p:sp>
        <p:nvSpPr>
          <p:cNvPr id="9" name="Google Shape;150;p7">
            <a:extLst>
              <a:ext uri="{FF2B5EF4-FFF2-40B4-BE49-F238E27FC236}">
                <a16:creationId xmlns:a16="http://schemas.microsoft.com/office/drawing/2014/main" id="{614C4F21-922E-D24E-A115-0D7C07E1CB69}"/>
              </a:ext>
            </a:extLst>
          </p:cNvPr>
          <p:cNvSpPr/>
          <p:nvPr/>
        </p:nvSpPr>
        <p:spPr>
          <a:xfrm>
            <a:off x="2020158" y="3273630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39;p6">
            <a:extLst>
              <a:ext uri="{FF2B5EF4-FFF2-40B4-BE49-F238E27FC236}">
                <a16:creationId xmlns:a16="http://schemas.microsoft.com/office/drawing/2014/main" id="{9C011DF6-5D0A-F749-8CFC-713C971C3371}"/>
              </a:ext>
            </a:extLst>
          </p:cNvPr>
          <p:cNvSpPr txBox="1"/>
          <p:nvPr/>
        </p:nvSpPr>
        <p:spPr>
          <a:xfrm>
            <a:off x="1906229" y="3384451"/>
            <a:ext cx="2614167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ejecución</a:t>
            </a: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22E3BFB5-980A-BB48-9275-C38B5ECB0D72}"/>
              </a:ext>
            </a:extLst>
          </p:cNvPr>
          <p:cNvSpPr txBox="1"/>
          <p:nvPr/>
        </p:nvSpPr>
        <p:spPr>
          <a:xfrm>
            <a:off x="4810724" y="2499435"/>
            <a:ext cx="5850104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lnSpc>
                <a:spcPct val="115000"/>
              </a:lnSpc>
            </a:pP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Presupuesto: </a:t>
            </a: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$ 89.315.736.297</a:t>
            </a:r>
            <a:endParaRPr lang="es-MX" sz="24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4E943B-100D-1643-B65B-C4336862C48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BE20F7D-F032-154C-B6D9-5DEFA336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2" name="Google Shape;123;p5">
            <a:extLst>
              <a:ext uri="{FF2B5EF4-FFF2-40B4-BE49-F238E27FC236}">
                <a16:creationId xmlns:a16="http://schemas.microsoft.com/office/drawing/2014/main" id="{2FEF8FB9-E5C1-304E-B10A-69B4BC6433C2}"/>
              </a:ext>
            </a:extLst>
          </p:cNvPr>
          <p:cNvSpPr txBox="1"/>
          <p:nvPr/>
        </p:nvSpPr>
        <p:spPr>
          <a:xfrm>
            <a:off x="1919112" y="4930168"/>
            <a:ext cx="3527570" cy="58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Presupuesto: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$8.392.627.811 </a:t>
            </a:r>
          </a:p>
          <a:p>
            <a:pPr lvl="0">
              <a:lnSpc>
                <a:spcPct val="115000"/>
              </a:lnSpc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</a:t>
            </a:r>
            <a:r>
              <a:rPr lang="es-MX" sz="4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ejecución: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100%</a:t>
            </a:r>
            <a:endParaRPr lang="es-MX" sz="4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Google Shape;124;p5">
            <a:extLst>
              <a:ext uri="{FF2B5EF4-FFF2-40B4-BE49-F238E27FC236}">
                <a16:creationId xmlns:a16="http://schemas.microsoft.com/office/drawing/2014/main" id="{489ED849-A46F-B041-BF7E-214F8833DBEA}"/>
              </a:ext>
            </a:extLst>
          </p:cNvPr>
          <p:cNvSpPr txBox="1"/>
          <p:nvPr/>
        </p:nvSpPr>
        <p:spPr>
          <a:xfrm>
            <a:off x="1919112" y="4489884"/>
            <a:ext cx="31295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Funcionamiento</a:t>
            </a:r>
          </a:p>
        </p:txBody>
      </p:sp>
      <p:sp>
        <p:nvSpPr>
          <p:cNvPr id="20" name="Google Shape;123;p5">
            <a:extLst>
              <a:ext uri="{FF2B5EF4-FFF2-40B4-BE49-F238E27FC236}">
                <a16:creationId xmlns:a16="http://schemas.microsoft.com/office/drawing/2014/main" id="{839D5CB1-6D00-A142-A7A5-A0BD3F5DB1EF}"/>
              </a:ext>
            </a:extLst>
          </p:cNvPr>
          <p:cNvSpPr txBox="1"/>
          <p:nvPr/>
        </p:nvSpPr>
        <p:spPr>
          <a:xfrm>
            <a:off x="5641258" y="4930168"/>
            <a:ext cx="3527570" cy="587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Presupuesto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74.826.271.035 </a:t>
            </a:r>
          </a:p>
          <a:p>
            <a:pPr lvl="0">
              <a:lnSpc>
                <a:spcPct val="115000"/>
              </a:lnSpc>
            </a:pPr>
            <a:r>
              <a:rPr lang="es-MX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ejecución:</a:t>
            </a:r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83,9%</a:t>
            </a:r>
          </a:p>
        </p:txBody>
      </p:sp>
      <p:sp>
        <p:nvSpPr>
          <p:cNvPr id="21" name="Google Shape;124;p5">
            <a:extLst>
              <a:ext uri="{FF2B5EF4-FFF2-40B4-BE49-F238E27FC236}">
                <a16:creationId xmlns:a16="http://schemas.microsoft.com/office/drawing/2014/main" id="{1715BD03-E2DE-FC40-A71F-C232C0790343}"/>
              </a:ext>
            </a:extLst>
          </p:cNvPr>
          <p:cNvSpPr txBox="1"/>
          <p:nvPr/>
        </p:nvSpPr>
        <p:spPr>
          <a:xfrm>
            <a:off x="5641258" y="4489884"/>
            <a:ext cx="312953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Inversión</a:t>
            </a:r>
          </a:p>
        </p:txBody>
      </p:sp>
    </p:spTree>
    <p:extLst>
      <p:ext uri="{BB962C8B-B14F-4D97-AF65-F5344CB8AC3E}">
        <p14:creationId xmlns:p14="http://schemas.microsoft.com/office/powerpoint/2010/main" val="2932003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397660"/>
            <a:ext cx="54842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Estado de la situación financiera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2025410" y="183332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3;p7">
            <a:extLst>
              <a:ext uri="{FF2B5EF4-FFF2-40B4-BE49-F238E27FC236}">
                <a16:creationId xmlns:a16="http://schemas.microsoft.com/office/drawing/2014/main" id="{22E3BFB5-980A-BB48-9275-C38B5ECB0D72}"/>
              </a:ext>
            </a:extLst>
          </p:cNvPr>
          <p:cNvSpPr txBox="1"/>
          <p:nvPr/>
        </p:nvSpPr>
        <p:spPr>
          <a:xfrm>
            <a:off x="3919702" y="2538805"/>
            <a:ext cx="4374112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$  217.517.058 </a:t>
            </a: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Total Activos.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4E943B-100D-1643-B65B-C4336862C48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BE20F7D-F032-154C-B6D9-5DEFA336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A170E922-59C2-184A-8F7A-04B687C975E7}"/>
              </a:ext>
            </a:extLst>
          </p:cNvPr>
          <p:cNvSpPr txBox="1"/>
          <p:nvPr/>
        </p:nvSpPr>
        <p:spPr>
          <a:xfrm>
            <a:off x="3919702" y="3022899"/>
            <a:ext cx="4374112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$  41.528.232 </a:t>
            </a: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Total Pasivos.</a:t>
            </a:r>
            <a:endParaRPr lang="es-MX" sz="24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6F92188C-7D84-A34A-832C-21C6EE68D720}"/>
              </a:ext>
            </a:extLst>
          </p:cNvPr>
          <p:cNvSpPr txBox="1"/>
          <p:nvPr/>
        </p:nvSpPr>
        <p:spPr>
          <a:xfrm>
            <a:off x="3919702" y="3539266"/>
            <a:ext cx="4374112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24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$  175.988.826 </a:t>
            </a:r>
            <a:r>
              <a:rPr lang="es-MX" sz="24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Patrimonio.</a:t>
            </a:r>
            <a:endParaRPr lang="es-MX" sz="24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22" name="Google Shape;153;p7">
            <a:extLst>
              <a:ext uri="{FF2B5EF4-FFF2-40B4-BE49-F238E27FC236}">
                <a16:creationId xmlns:a16="http://schemas.microsoft.com/office/drawing/2014/main" id="{0BC1E0F6-83E8-084D-980D-084BF1B0ADF5}"/>
              </a:ext>
            </a:extLst>
          </p:cNvPr>
          <p:cNvSpPr txBox="1"/>
          <p:nvPr/>
        </p:nvSpPr>
        <p:spPr>
          <a:xfrm>
            <a:off x="3497499" y="4113190"/>
            <a:ext cx="5197002" cy="517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Corte a 30 de septiembre de 2021</a:t>
            </a:r>
          </a:p>
        </p:txBody>
      </p:sp>
    </p:spTree>
    <p:extLst>
      <p:ext uri="{BB962C8B-B14F-4D97-AF65-F5344CB8AC3E}">
        <p14:creationId xmlns:p14="http://schemas.microsoft.com/office/powerpoint/2010/main" val="3218870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257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6430179" y="1286768"/>
            <a:ext cx="508050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b="1" dirty="0">
                <a:solidFill>
                  <a:srgbClr val="24BBD5"/>
                </a:solidFill>
              </a:rPr>
              <a:t>Gestión del talento humano</a:t>
            </a:r>
            <a:endParaRPr lang="es-MX" sz="2800" dirty="0">
              <a:solidFill>
                <a:srgbClr val="24BBD5"/>
              </a:solidFill>
            </a:endParaRPr>
          </a:p>
        </p:txBody>
      </p:sp>
      <p:sp>
        <p:nvSpPr>
          <p:cNvPr id="113" name="Google Shape;113;p4"/>
          <p:cNvSpPr/>
          <p:nvPr/>
        </p:nvSpPr>
        <p:spPr>
          <a:xfrm>
            <a:off x="6549359" y="1822329"/>
            <a:ext cx="151887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D616E4-2D16-E248-8FF7-06F62905CDE3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3657FFC-B6EA-1B4B-9CAB-F08681D5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4" name="Google Shape;114;p4"/>
          <p:cNvSpPr txBox="1"/>
          <p:nvPr/>
        </p:nvSpPr>
        <p:spPr>
          <a:xfrm>
            <a:off x="6430178" y="1965164"/>
            <a:ext cx="5080503" cy="36009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 de Capacitación</a:t>
            </a:r>
          </a:p>
          <a:p>
            <a:pPr lvl="0"/>
            <a:endParaRPr lang="es-MX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s-MX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CAPACITACIONES REALIZADAS</a:t>
            </a:r>
          </a:p>
          <a:p>
            <a:pPr lvl="0"/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Indicadores de Gestión. </a:t>
            </a: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Formación de auditores internos. </a:t>
            </a: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Contratación. </a:t>
            </a: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Responsabilidad Social Empresarial. </a:t>
            </a:r>
          </a:p>
          <a:p>
            <a:pPr lvl="0"/>
            <a:endParaRPr lang="es-MX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corte del 30 de octubre de 2021, la entidad contó con el siguiente </a:t>
            </a: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capital humano:</a:t>
            </a:r>
          </a:p>
          <a:p>
            <a:pPr lvl="0"/>
            <a:endParaRPr lang="es-MX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0" indent="-342900">
              <a:buClr>
                <a:schemeClr val="tx1">
                  <a:lumMod val="75000"/>
                  <a:lumOff val="25000"/>
                </a:schemeClr>
              </a:buClr>
              <a:buSzPct val="62000"/>
              <a:buChar char="●"/>
            </a:pP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Libre  nombramiento y remoción: 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</a:t>
            </a:r>
          </a:p>
          <a:p>
            <a:pPr marL="457200" lvl="0" indent="-342900">
              <a:buClr>
                <a:schemeClr val="tx1">
                  <a:lumMod val="75000"/>
                  <a:lumOff val="25000"/>
                </a:schemeClr>
              </a:buClr>
              <a:buSzPct val="62000"/>
              <a:buChar char="●"/>
            </a:pP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Provisionalidad: 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37</a:t>
            </a:r>
          </a:p>
          <a:p>
            <a:pPr marL="457200" lvl="0" indent="-342900">
              <a:buClr>
                <a:schemeClr val="tx1">
                  <a:lumMod val="75000"/>
                  <a:lumOff val="25000"/>
                </a:schemeClr>
              </a:buClr>
              <a:buSzPct val="62000"/>
              <a:buChar char="●"/>
            </a:pP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Periodo: 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</a:p>
          <a:p>
            <a:pPr marL="457200" lvl="0" indent="-342900">
              <a:buClr>
                <a:schemeClr val="tx1">
                  <a:lumMod val="75000"/>
                  <a:lumOff val="25000"/>
                </a:schemeClr>
              </a:buClr>
              <a:buSzPct val="62000"/>
              <a:buChar char="●"/>
            </a:pPr>
            <a:r>
              <a:rPr lang="es-MX" sz="1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Contratistas: </a:t>
            </a:r>
            <a:r>
              <a:rPr lang="es-MX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230</a:t>
            </a:r>
            <a:endParaRPr lang="es-MX" sz="1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AF203-5A84-5C4D-804B-CF54B87E3F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3561"/>
          <a:stretch/>
        </p:blipFill>
        <p:spPr>
          <a:xfrm>
            <a:off x="0" y="-2574"/>
            <a:ext cx="5957455" cy="6858000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CAC378FE-BF4E-FF41-A270-4AC0817F9065}"/>
              </a:ext>
            </a:extLst>
          </p:cNvPr>
          <p:cNvSpPr/>
          <p:nvPr/>
        </p:nvSpPr>
        <p:spPr>
          <a:xfrm>
            <a:off x="6419420" y="2293273"/>
            <a:ext cx="51811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800" b="1" dirty="0">
                <a:solidFill>
                  <a:srgbClr val="B5358A"/>
                </a:solidFill>
              </a:rPr>
              <a:t>30 de octubre: AVANCE 68%</a:t>
            </a:r>
          </a:p>
        </p:txBody>
      </p:sp>
    </p:spTree>
    <p:extLst>
      <p:ext uri="{BB962C8B-B14F-4D97-AF65-F5344CB8AC3E}">
        <p14:creationId xmlns:p14="http://schemas.microsoft.com/office/powerpoint/2010/main" val="1908968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2" y="1714"/>
            <a:ext cx="12187422" cy="6855425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34" name="Google Shape;134;p6"/>
          <p:cNvSpPr txBox="1"/>
          <p:nvPr/>
        </p:nvSpPr>
        <p:spPr>
          <a:xfrm>
            <a:off x="2649454" y="2304031"/>
            <a:ext cx="7922239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6600" b="1" dirty="0">
                <a:solidFill>
                  <a:srgbClr val="B5358A"/>
                </a:solidFill>
              </a:rPr>
              <a:t>$29.487.148.700</a:t>
            </a:r>
          </a:p>
        </p:txBody>
      </p:sp>
      <p:sp>
        <p:nvSpPr>
          <p:cNvPr id="135" name="Google Shape;135;p6"/>
          <p:cNvSpPr txBox="1"/>
          <p:nvPr/>
        </p:nvSpPr>
        <p:spPr>
          <a:xfrm>
            <a:off x="2408815" y="3473899"/>
            <a:ext cx="73919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CO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Cuantía total contratada por modalidad.</a:t>
            </a:r>
          </a:p>
        </p:txBody>
      </p:sp>
      <p:cxnSp>
        <p:nvCxnSpPr>
          <p:cNvPr id="140" name="Google Shape;140;p6"/>
          <p:cNvCxnSpPr>
            <a:cxnSpLocks/>
          </p:cNvCxnSpPr>
          <p:nvPr/>
        </p:nvCxnSpPr>
        <p:spPr>
          <a:xfrm>
            <a:off x="3485478" y="3429000"/>
            <a:ext cx="6250193" cy="17015"/>
          </a:xfrm>
          <a:prstGeom prst="straightConnector1">
            <a:avLst/>
          </a:prstGeom>
          <a:noFill/>
          <a:ln w="9525" cap="flat" cmpd="sng">
            <a:solidFill>
              <a:srgbClr val="B3338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717264C-78BF-4748-A2B4-44FECDA8BF69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BC8D0B97-A6FC-EE47-9BCD-518A8C04B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0" name="Google Shape;134;p6">
            <a:extLst>
              <a:ext uri="{FF2B5EF4-FFF2-40B4-BE49-F238E27FC236}">
                <a16:creationId xmlns:a16="http://schemas.microsoft.com/office/drawing/2014/main" id="{20F9992D-C841-6B4D-8E8D-718EC3810A77}"/>
              </a:ext>
            </a:extLst>
          </p:cNvPr>
          <p:cNvSpPr txBox="1"/>
          <p:nvPr/>
        </p:nvSpPr>
        <p:spPr>
          <a:xfrm>
            <a:off x="1376520" y="2304031"/>
            <a:ext cx="1980538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6600" b="1" dirty="0">
                <a:solidFill>
                  <a:srgbClr val="24BBD5"/>
                </a:solidFill>
              </a:rPr>
              <a:t>517</a:t>
            </a:r>
          </a:p>
          <a:p>
            <a:r>
              <a:rPr lang="es-MX" sz="2800" b="1" dirty="0">
                <a:solidFill>
                  <a:srgbClr val="24BBD5"/>
                </a:solidFill>
              </a:rPr>
              <a:t>contratos</a:t>
            </a:r>
            <a:endParaRPr lang="es-MX" sz="2800" dirty="0">
              <a:solidFill>
                <a:srgbClr val="24BBD5"/>
              </a:solidFill>
            </a:endParaRPr>
          </a:p>
          <a:p>
            <a:pPr lvl="0"/>
            <a:endParaRPr lang="es-MX" sz="6600" b="1" dirty="0">
              <a:solidFill>
                <a:srgbClr val="B5358A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48C9DF5-3DE8-1649-A1CA-159696D0712A}"/>
              </a:ext>
            </a:extLst>
          </p:cNvPr>
          <p:cNvSpPr/>
          <p:nvPr/>
        </p:nvSpPr>
        <p:spPr>
          <a:xfrm>
            <a:off x="2181732" y="4152176"/>
            <a:ext cx="8545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MX" sz="3600" b="1" dirty="0">
                <a:solidFill>
                  <a:srgbClr val="24BBD5"/>
                </a:solidFill>
                <a:highlight>
                  <a:srgbClr val="FFFFFF"/>
                </a:highlight>
              </a:rPr>
              <a:t>305 contratos y convenios liquidados</a:t>
            </a:r>
          </a:p>
        </p:txBody>
      </p:sp>
      <p:cxnSp>
        <p:nvCxnSpPr>
          <p:cNvPr id="11" name="Google Shape;140;p6">
            <a:extLst>
              <a:ext uri="{FF2B5EF4-FFF2-40B4-BE49-F238E27FC236}">
                <a16:creationId xmlns:a16="http://schemas.microsoft.com/office/drawing/2014/main" id="{5802857B-6072-C64C-849A-6B83D90041AA}"/>
              </a:ext>
            </a:extLst>
          </p:cNvPr>
          <p:cNvCxnSpPr>
            <a:cxnSpLocks/>
          </p:cNvCxnSpPr>
          <p:nvPr/>
        </p:nvCxnSpPr>
        <p:spPr>
          <a:xfrm>
            <a:off x="3485478" y="4838255"/>
            <a:ext cx="6250193" cy="17015"/>
          </a:xfrm>
          <a:prstGeom prst="straightConnector1">
            <a:avLst/>
          </a:prstGeom>
          <a:noFill/>
          <a:ln w="9525" cap="flat" cmpd="sng">
            <a:solidFill>
              <a:srgbClr val="24BBD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584728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397660"/>
            <a:ext cx="54842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Gestión del talento humano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83332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4E943B-100D-1643-B65B-C4336862C48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BE20F7D-F032-154C-B6D9-5DEFA336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graphicFrame>
        <p:nvGraphicFramePr>
          <p:cNvPr id="8" name="Google Shape;328;p15">
            <a:extLst>
              <a:ext uri="{FF2B5EF4-FFF2-40B4-BE49-F238E27FC236}">
                <a16:creationId xmlns:a16="http://schemas.microsoft.com/office/drawing/2014/main" id="{9357F483-A9BD-7940-9CE5-1022E865E7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67036211"/>
              </p:ext>
            </p:extLst>
          </p:nvPr>
        </p:nvGraphicFramePr>
        <p:xfrm>
          <a:off x="1349705" y="2176383"/>
          <a:ext cx="9478556" cy="3060236"/>
        </p:xfrm>
        <a:graphic>
          <a:graphicData uri="http://schemas.openxmlformats.org/drawingml/2006/table">
            <a:tbl>
              <a:tblPr bandRow="1">
                <a:noFill/>
              </a:tblPr>
              <a:tblGrid>
                <a:gridCol w="36429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8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7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TIPO DE CONTRATO</a:t>
                      </a:r>
                      <a:endParaRPr sz="15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Nro. Contrato</a:t>
                      </a:r>
                      <a:endParaRPr sz="15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Cuantía total contratada por modalidad</a:t>
                      </a:r>
                      <a:endParaRPr sz="1500" b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Arrendamiento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$7.574.112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Asociación / Apoyo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$10.766.033.100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Compraventa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3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$29.683.498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91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Interadministrativo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$8.164.911.821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TIPO DE CONTRATO</a:t>
                      </a:r>
                      <a:endParaRPr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Nro. Contrato</a:t>
                      </a:r>
                      <a:endParaRPr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highlight>
                            <a:srgbClr val="FFFFFF"/>
                          </a:highlight>
                        </a:rPr>
                        <a:t>Cuantía total contratada por modalidad</a:t>
                      </a:r>
                      <a:endParaRPr sz="1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highlight>
                          <a:srgbClr val="FFFFFF"/>
                        </a:highlight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2571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Servicios - profesionales y de apoyo a la gestión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492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$13.513.814.196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Servicios - salud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$10.240.134.205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Servicios otros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$195.393.516 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Suministros</a:t>
                      </a:r>
                      <a:endParaRPr sz="15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$72.663.448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6286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Total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517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 anchor="ctr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MX" sz="15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$29.487.148.700</a:t>
                      </a:r>
                      <a:endParaRPr sz="15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53412" marR="53412" marT="0" marB="0">
                    <a:lnL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350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350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049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397660"/>
            <a:ext cx="54842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Procesos jurídicos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83332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4E943B-100D-1643-B65B-C4336862C48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3BE20F7D-F032-154C-B6D9-5DEFA3367D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8" name="Google Shape;152;p7">
            <a:extLst>
              <a:ext uri="{FF2B5EF4-FFF2-40B4-BE49-F238E27FC236}">
                <a16:creationId xmlns:a16="http://schemas.microsoft.com/office/drawing/2014/main" id="{D2EAC9C8-A294-E944-BDB6-A25EC123D31B}"/>
              </a:ext>
            </a:extLst>
          </p:cNvPr>
          <p:cNvSpPr txBox="1"/>
          <p:nvPr/>
        </p:nvSpPr>
        <p:spPr>
          <a:xfrm>
            <a:off x="2633931" y="1959544"/>
            <a:ext cx="1947387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4800" b="1" dirty="0">
                <a:solidFill>
                  <a:srgbClr val="B5358A"/>
                </a:solidFill>
              </a:rPr>
              <a:t>46</a:t>
            </a:r>
            <a:endParaRPr lang="es-MX" sz="4800" dirty="0">
              <a:solidFill>
                <a:srgbClr val="B5358A"/>
              </a:solidFill>
            </a:endParaRPr>
          </a:p>
        </p:txBody>
      </p:sp>
      <p:sp>
        <p:nvSpPr>
          <p:cNvPr id="10" name="Google Shape;152;p7">
            <a:extLst>
              <a:ext uri="{FF2B5EF4-FFF2-40B4-BE49-F238E27FC236}">
                <a16:creationId xmlns:a16="http://schemas.microsoft.com/office/drawing/2014/main" id="{CDF83A11-1BE5-9B48-BEB4-501AF85CF467}"/>
              </a:ext>
            </a:extLst>
          </p:cNvPr>
          <p:cNvSpPr txBox="1"/>
          <p:nvPr/>
        </p:nvSpPr>
        <p:spPr>
          <a:xfrm>
            <a:off x="2954874" y="3611587"/>
            <a:ext cx="1024474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4800" b="1" dirty="0">
                <a:solidFill>
                  <a:srgbClr val="B5358A"/>
                </a:solidFill>
              </a:rPr>
              <a:t>50</a:t>
            </a:r>
          </a:p>
        </p:txBody>
      </p:sp>
      <p:sp>
        <p:nvSpPr>
          <p:cNvPr id="12" name="Google Shape;150;p7">
            <a:extLst>
              <a:ext uri="{FF2B5EF4-FFF2-40B4-BE49-F238E27FC236}">
                <a16:creationId xmlns:a16="http://schemas.microsoft.com/office/drawing/2014/main" id="{1B839541-2DE8-514C-AA1F-5601EFDC3C61}"/>
              </a:ext>
            </a:extLst>
          </p:cNvPr>
          <p:cNvSpPr/>
          <p:nvPr/>
        </p:nvSpPr>
        <p:spPr>
          <a:xfrm>
            <a:off x="2664408" y="2759378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0;p7">
            <a:extLst>
              <a:ext uri="{FF2B5EF4-FFF2-40B4-BE49-F238E27FC236}">
                <a16:creationId xmlns:a16="http://schemas.microsoft.com/office/drawing/2014/main" id="{85A5F648-A6DE-704C-8A76-3D4CD4A2E62F}"/>
              </a:ext>
            </a:extLst>
          </p:cNvPr>
          <p:cNvSpPr/>
          <p:nvPr/>
        </p:nvSpPr>
        <p:spPr>
          <a:xfrm>
            <a:off x="3018688" y="4428388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39;p6">
            <a:extLst>
              <a:ext uri="{FF2B5EF4-FFF2-40B4-BE49-F238E27FC236}">
                <a16:creationId xmlns:a16="http://schemas.microsoft.com/office/drawing/2014/main" id="{F102359B-F665-5647-84D8-8830A0381662}"/>
              </a:ext>
            </a:extLst>
          </p:cNvPr>
          <p:cNvSpPr txBox="1"/>
          <p:nvPr/>
        </p:nvSpPr>
        <p:spPr>
          <a:xfrm>
            <a:off x="2002075" y="2825498"/>
            <a:ext cx="222896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ubik"/>
                <a:cs typeface="Rubik"/>
                <a:sym typeface="Rubik"/>
              </a:rPr>
              <a:t>Procesos jurídicos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5" name="Google Shape;139;p6">
            <a:extLst>
              <a:ext uri="{FF2B5EF4-FFF2-40B4-BE49-F238E27FC236}">
                <a16:creationId xmlns:a16="http://schemas.microsoft.com/office/drawing/2014/main" id="{4D063642-902D-E147-AF0B-93D9AB023553}"/>
              </a:ext>
            </a:extLst>
          </p:cNvPr>
          <p:cNvSpPr txBox="1"/>
          <p:nvPr/>
        </p:nvSpPr>
        <p:spPr>
          <a:xfrm>
            <a:off x="1938405" y="4544132"/>
            <a:ext cx="2040943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Procesos activos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8" name="Google Shape;153;p7">
            <a:extLst>
              <a:ext uri="{FF2B5EF4-FFF2-40B4-BE49-F238E27FC236}">
                <a16:creationId xmlns:a16="http://schemas.microsoft.com/office/drawing/2014/main" id="{2520A45A-9B6A-8D41-B277-B6D43948FD9F}"/>
              </a:ext>
            </a:extLst>
          </p:cNvPr>
          <p:cNvSpPr txBox="1"/>
          <p:nvPr/>
        </p:nvSpPr>
        <p:spPr>
          <a:xfrm>
            <a:off x="4810724" y="2289984"/>
            <a:ext cx="3221820" cy="410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Cuantías estimadas</a:t>
            </a:r>
            <a:endParaRPr lang="es-MX" sz="18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9" name="Google Shape;153;p7">
            <a:extLst>
              <a:ext uri="{FF2B5EF4-FFF2-40B4-BE49-F238E27FC236}">
                <a16:creationId xmlns:a16="http://schemas.microsoft.com/office/drawing/2014/main" id="{28BB1B52-51B4-054D-BA80-B514D8DCBEB4}"/>
              </a:ext>
            </a:extLst>
          </p:cNvPr>
          <p:cNvSpPr txBox="1"/>
          <p:nvPr/>
        </p:nvSpPr>
        <p:spPr>
          <a:xfrm>
            <a:off x="4810723" y="4298206"/>
            <a:ext cx="375967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1800" b="1" dirty="0">
                <a:solidFill>
                  <a:srgbClr val="B5358A"/>
                </a:solidFill>
              </a:rPr>
              <a:t>0 FALLOS DESFAVORABLES</a:t>
            </a:r>
          </a:p>
        </p:txBody>
      </p:sp>
      <p:sp>
        <p:nvSpPr>
          <p:cNvPr id="20" name="Google Shape;153;p7">
            <a:extLst>
              <a:ext uri="{FF2B5EF4-FFF2-40B4-BE49-F238E27FC236}">
                <a16:creationId xmlns:a16="http://schemas.microsoft.com/office/drawing/2014/main" id="{B9F09D76-0036-6C4B-B539-2F712E42FFFD}"/>
              </a:ext>
            </a:extLst>
          </p:cNvPr>
          <p:cNvSpPr txBox="1"/>
          <p:nvPr/>
        </p:nvSpPr>
        <p:spPr>
          <a:xfrm>
            <a:off x="4810724" y="2659538"/>
            <a:ext cx="3759670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6400" b="1" dirty="0">
                <a:solidFill>
                  <a:srgbClr val="24BBD5"/>
                </a:solidFill>
                <a:highlight>
                  <a:srgbClr val="FFFFFF"/>
                </a:highlight>
              </a:rPr>
              <a:t>+18.435</a:t>
            </a:r>
            <a:r>
              <a:rPr lang="es-MX" sz="1800" b="1" dirty="0">
                <a:solidFill>
                  <a:srgbClr val="24BBD5"/>
                </a:solidFill>
                <a:highlight>
                  <a:srgbClr val="FFFFFF"/>
                </a:highlight>
              </a:rPr>
              <a:t> </a:t>
            </a:r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millones de pesos en pretensiones.</a:t>
            </a:r>
            <a:endParaRPr lang="es-MX"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21" name="Google Shape;139;p6">
            <a:extLst>
              <a:ext uri="{FF2B5EF4-FFF2-40B4-BE49-F238E27FC236}">
                <a16:creationId xmlns:a16="http://schemas.microsoft.com/office/drawing/2014/main" id="{3292E197-84CD-3648-9958-AFCBBFA83AAE}"/>
              </a:ext>
            </a:extLst>
          </p:cNvPr>
          <p:cNvSpPr txBox="1"/>
          <p:nvPr/>
        </p:nvSpPr>
        <p:spPr>
          <a:xfrm>
            <a:off x="2002075" y="2105338"/>
            <a:ext cx="79011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ubik"/>
                <a:cs typeface="Rubik"/>
                <a:sym typeface="Rubik"/>
              </a:rPr>
              <a:t>Inició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24" name="Google Shape;139;p6">
            <a:extLst>
              <a:ext uri="{FF2B5EF4-FFF2-40B4-BE49-F238E27FC236}">
                <a16:creationId xmlns:a16="http://schemas.microsoft.com/office/drawing/2014/main" id="{3441C23C-F986-7345-9668-6A49833C297E}"/>
              </a:ext>
            </a:extLst>
          </p:cNvPr>
          <p:cNvSpPr txBox="1"/>
          <p:nvPr/>
        </p:nvSpPr>
        <p:spPr>
          <a:xfrm>
            <a:off x="1991317" y="3708228"/>
            <a:ext cx="2228964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ubik"/>
                <a:cs typeface="Rubik"/>
                <a:sym typeface="Rubik"/>
              </a:rPr>
              <a:t>Terminó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10038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33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031900"/>
            <a:ext cx="54842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Tutelas - causas- derechos vulnerados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46756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837D5608-EEAC-1E48-A717-778C9BD1E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5411" y="1825882"/>
            <a:ext cx="5909564" cy="400606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04FEBA1-DBCF-6840-9786-B1FF3A0520BB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C917F57-FDA8-F649-A285-ED689C8EB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375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333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031900"/>
            <a:ext cx="548427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B5358A"/>
                </a:solidFill>
                <a:highlight>
                  <a:srgbClr val="FFFFFF"/>
                </a:highlight>
              </a:rPr>
              <a:t>Tutelas - causas- derechos vulnerados</a:t>
            </a:r>
            <a:endParaRPr lang="es-MX" sz="20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467562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60AC72F9-A42A-A447-8759-5696DDAE2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0352" y="1987762"/>
            <a:ext cx="6520140" cy="4233133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BD16860B-E7E4-584F-9118-5745F06D0DA5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9731B0A-1263-BE40-964F-605F3C678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737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268876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Gestión social </a:t>
            </a:r>
            <a:endParaRPr lang="es-MX" sz="20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68934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1906230" y="1920200"/>
            <a:ext cx="6463220" cy="3734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Líneas de Acción</a:t>
            </a:r>
            <a:endParaRPr lang="es-MX"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19100" lvl="0" indent="-285750" algn="just">
              <a:lnSpc>
                <a:spcPct val="115000"/>
              </a:lnSpc>
              <a:spcBef>
                <a:spcPts val="800"/>
              </a:spcBef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Sinergia interinstitucional con las demás entidades que articulan nuestro objeto misional.</a:t>
            </a:r>
          </a:p>
          <a:p>
            <a:pPr marL="419100" lvl="0" indent="-285750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Arrendamiento temporal.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en vivienda nueva.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a población Sujeto de Reasentamiento por Riesgo, Desastre y/o calamidad.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Programa de acompañamiento social a población desplazada – Plan Retorno.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a población de demanda libre.</a:t>
            </a:r>
          </a:p>
          <a:p>
            <a:pPr marL="133350" lvl="0" algn="just">
              <a:lnSpc>
                <a:spcPct val="115000"/>
              </a:lnSpc>
              <a:buClr>
                <a:schemeClr val="tx1">
                  <a:lumMod val="75000"/>
                  <a:lumOff val="25000"/>
                </a:schemeClr>
              </a:buClr>
              <a:buSzPts val="1500"/>
            </a:pPr>
            <a:endParaRPr lang="es-MX"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58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268876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Gestión social </a:t>
            </a:r>
            <a:endParaRPr lang="es-MX" sz="20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68934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1906230" y="1920200"/>
            <a:ext cx="5720942" cy="4587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  <a:buClr>
                <a:schemeClr val="tx1">
                  <a:lumMod val="75000"/>
                  <a:lumOff val="25000"/>
                </a:schemeClr>
              </a:buClr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Líneas de Acción</a:t>
            </a:r>
            <a:endParaRPr lang="es-MX" sz="18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a Organizaciones Populares de Vivienda-OPV.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Postulaciones y entregas.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Verificación de habitabilidad y cumplimiento de obligaciones.</a:t>
            </a:r>
          </a:p>
          <a:p>
            <a:pPr marL="419100" lvl="0" indent="-285750" algn="just">
              <a:lnSpc>
                <a:spcPct val="115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a copropiedades.</a:t>
            </a:r>
          </a:p>
          <a:p>
            <a:pPr marL="914400" lvl="0" indent="-323850" algn="just">
              <a:lnSpc>
                <a:spcPct val="115000"/>
              </a:lnSpc>
              <a:buClr>
                <a:srgbClr val="B5358A"/>
              </a:buClr>
              <a:buSzPts val="1500"/>
              <a:buFont typeface="Wingdings" pitchFamily="2" charset="2"/>
              <a:buChar char="§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Preparación al nuevo hábitat.</a:t>
            </a:r>
          </a:p>
          <a:p>
            <a:pPr marL="914400" lvl="0" indent="-323850" algn="just">
              <a:lnSpc>
                <a:spcPct val="115000"/>
              </a:lnSpc>
              <a:buClr>
                <a:srgbClr val="B5358A"/>
              </a:buClr>
              <a:buSzPts val="1500"/>
              <a:buFont typeface="Wingdings" pitchFamily="2" charset="2"/>
              <a:buChar char="§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Capacitación y acompañamiento para la vida en propiedad horizontal.</a:t>
            </a:r>
          </a:p>
          <a:p>
            <a:pPr marL="914400" lvl="0" indent="-323850" algn="just">
              <a:lnSpc>
                <a:spcPct val="115000"/>
              </a:lnSpc>
              <a:buClr>
                <a:srgbClr val="B5358A"/>
              </a:buClr>
              <a:buSzPts val="1500"/>
              <a:buFont typeface="Wingdings" pitchFamily="2" charset="2"/>
              <a:buChar char="§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Fortalecimiento de la convivencia y el tejido social.</a:t>
            </a:r>
          </a:p>
          <a:p>
            <a:pPr marL="914400" lvl="0" indent="-323850" algn="just">
              <a:lnSpc>
                <a:spcPct val="115000"/>
              </a:lnSpc>
              <a:buClr>
                <a:srgbClr val="B5358A"/>
              </a:buClr>
              <a:buSzPts val="1500"/>
              <a:buFont typeface="Wingdings" pitchFamily="2" charset="2"/>
              <a:buChar char="§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Construcción y consolidación de redes.</a:t>
            </a:r>
          </a:p>
          <a:p>
            <a:pPr marL="914400" lvl="0" indent="-323850" algn="just">
              <a:lnSpc>
                <a:spcPct val="115000"/>
              </a:lnSpc>
              <a:buClr>
                <a:srgbClr val="B5358A"/>
              </a:buClr>
              <a:buSzPts val="1500"/>
              <a:buFont typeface="Wingdings" pitchFamily="2" charset="2"/>
              <a:buChar char="§"/>
            </a:pPr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Gestión para la articulación interinstitucional.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34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268876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Gestión social </a:t>
            </a:r>
            <a:endParaRPr lang="es-MX" sz="20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68934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1906229" y="1812620"/>
            <a:ext cx="7635803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9700" lvl="0" algn="just">
              <a:buClr>
                <a:schemeClr val="tx1">
                  <a:lumMod val="75000"/>
                  <a:lumOff val="25000"/>
                </a:schemeClr>
              </a:buClr>
              <a:buSzPts val="1400"/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Datos cuantitativos</a:t>
            </a:r>
          </a:p>
          <a:p>
            <a:pPr marL="139700" lvl="0" algn="just">
              <a:buClr>
                <a:schemeClr val="tx1">
                  <a:lumMod val="75000"/>
                  <a:lumOff val="25000"/>
                </a:schemeClr>
              </a:buClr>
              <a:buSzPts val="1400"/>
            </a:pPr>
            <a:endParaRPr lang="es-MX" sz="1600" b="1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57200" lvl="0" indent="-317500" algn="just">
              <a:buClr>
                <a:schemeClr val="tx1">
                  <a:lumMod val="75000"/>
                  <a:lumOff val="25000"/>
                </a:schemeClr>
              </a:buClr>
              <a:buSzPts val="1400"/>
              <a:buChar char="●"/>
            </a:pPr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Entrega de 47 soluciones de vivienda definitiva 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 los hogares beneficiarios del Subsidio Municipal de Vivienda en las modalidades de vivienda nueva y usada.</a:t>
            </a:r>
          </a:p>
          <a:p>
            <a:pPr marL="457200" lvl="0" indent="-317500" algn="just">
              <a:buClr>
                <a:schemeClr val="tx1">
                  <a:lumMod val="75000"/>
                  <a:lumOff val="25000"/>
                </a:schemeClr>
              </a:buClr>
              <a:buSzPts val="1400"/>
              <a:buChar char="●"/>
            </a:pP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57200" lvl="0" indent="-317500" algn="just">
              <a:buClr>
                <a:schemeClr val="tx1">
                  <a:lumMod val="75000"/>
                  <a:lumOff val="25000"/>
                </a:schemeClr>
              </a:buClr>
              <a:buSzPts val="1400"/>
              <a:buChar char="●"/>
            </a:pPr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Postulación de 381 hogares</a:t>
            </a:r>
            <a:r>
              <a:rPr lang="es-MX" sz="2400" dirty="0">
                <a:solidFill>
                  <a:srgbClr val="B5358A"/>
                </a:solidFill>
                <a:highlight>
                  <a:srgbClr val="FFFFFF"/>
                </a:highlight>
              </a:rPr>
              <a:t> 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en la modalidad de vivienda nueva y usada para asignación del Subsidio Municipal de Vivienda, pertenecientes a las poblaciones de reasentamiento por riesgo, reasentamiento por obra pública, y demanda Libre.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2300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29" y="1268876"/>
            <a:ext cx="683973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Gestión social </a:t>
            </a:r>
            <a:endParaRPr lang="es-MX" sz="20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689346"/>
            <a:ext cx="58893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1906229" y="1812620"/>
            <a:ext cx="8238232" cy="249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39700">
              <a:buClr>
                <a:schemeClr val="tx1">
                  <a:lumMod val="75000"/>
                  <a:lumOff val="25000"/>
                </a:schemeClr>
              </a:buClr>
              <a:buSzPts val="1400"/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Datos cuantitativos</a:t>
            </a:r>
          </a:p>
          <a:p>
            <a:pPr marL="139700" lvl="0">
              <a:buClr>
                <a:schemeClr val="tx1">
                  <a:lumMod val="75000"/>
                  <a:lumOff val="25000"/>
                </a:schemeClr>
              </a:buClr>
              <a:buSzPts val="1400"/>
            </a:pP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57200" lvl="0" indent="-317500">
              <a:buClr>
                <a:schemeClr val="tx1">
                  <a:lumMod val="75000"/>
                  <a:lumOff val="25000"/>
                </a:schemeClr>
              </a:buClr>
              <a:buSzPts val="1400"/>
              <a:buChar char="●"/>
            </a:pP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Acompañamiento social para la entrega de </a:t>
            </a:r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47 soluciones de vivienda definitiva.</a:t>
            </a:r>
          </a:p>
          <a:p>
            <a:pPr lvl="0">
              <a:buClr>
                <a:schemeClr val="tx1">
                  <a:lumMod val="75000"/>
                  <a:lumOff val="25000"/>
                </a:schemeClr>
              </a:buClr>
            </a:pPr>
            <a:endParaRPr lang="es-MX" sz="1600" dirty="0">
              <a:solidFill>
                <a:schemeClr val="tx1">
                  <a:lumMod val="75000"/>
                  <a:lumOff val="25000"/>
                </a:schemeClr>
              </a:solidFill>
              <a:highlight>
                <a:srgbClr val="FFFFFF"/>
              </a:highlight>
            </a:endParaRPr>
          </a:p>
          <a:p>
            <a:pPr marL="457200" lvl="0" indent="-317500">
              <a:buClr>
                <a:schemeClr val="tx1">
                  <a:lumMod val="75000"/>
                  <a:lumOff val="25000"/>
                </a:schemeClr>
              </a:buClr>
              <a:buSzPts val="1400"/>
              <a:buChar char="●"/>
            </a:pP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El acompañamiento de </a:t>
            </a:r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2.716 hogares reubicados por riesgo</a:t>
            </a:r>
            <a:r>
              <a:rPr lang="es-MX" sz="1600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, desastre y/o emergencia con una inversión de alrededor de $ 13.037.560.811, en Subsidios Municipales de Arrendamiento Temporal.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917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5" y="11280"/>
            <a:ext cx="12184376" cy="6853712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59" name="Google Shape;159;p8"/>
          <p:cNvSpPr txBox="1"/>
          <p:nvPr/>
        </p:nvSpPr>
        <p:spPr>
          <a:xfrm>
            <a:off x="965704" y="817700"/>
            <a:ext cx="49943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b="1" dirty="0">
                <a:solidFill>
                  <a:srgbClr val="B5358A"/>
                </a:solidFill>
              </a:rPr>
              <a:t>Oficina de control interno</a:t>
            </a:r>
            <a:endParaRPr lang="es-MX" sz="2800" dirty="0">
              <a:solidFill>
                <a:srgbClr val="B5358A"/>
              </a:solidFill>
            </a:endParaRPr>
          </a:p>
        </p:txBody>
      </p:sp>
      <p:sp>
        <p:nvSpPr>
          <p:cNvPr id="160" name="Google Shape;160;p8"/>
          <p:cNvSpPr/>
          <p:nvPr/>
        </p:nvSpPr>
        <p:spPr>
          <a:xfrm>
            <a:off x="1084884" y="1345884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FE7E80E1-A1D7-D645-8BA9-DA0D791DFE54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6AC2724-D54D-5844-8FB1-F78288182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8" name="Google Shape;134;p6">
            <a:extLst>
              <a:ext uri="{FF2B5EF4-FFF2-40B4-BE49-F238E27FC236}">
                <a16:creationId xmlns:a16="http://schemas.microsoft.com/office/drawing/2014/main" id="{B2B6F574-B358-CF43-965A-5D299C36DB73}"/>
              </a:ext>
            </a:extLst>
          </p:cNvPr>
          <p:cNvSpPr txBox="1"/>
          <p:nvPr/>
        </p:nvSpPr>
        <p:spPr>
          <a:xfrm>
            <a:off x="3226781" y="2928897"/>
            <a:ext cx="573843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s-MX" sz="6600" b="1" dirty="0">
                <a:solidFill>
                  <a:srgbClr val="B5358A"/>
                </a:solidFill>
              </a:rPr>
              <a:t>FAVORABLE</a:t>
            </a:r>
            <a:endParaRPr lang="es-MX" sz="2000" dirty="0">
              <a:solidFill>
                <a:srgbClr val="B5358A"/>
              </a:solidFill>
            </a:endParaRPr>
          </a:p>
        </p:txBody>
      </p:sp>
      <p:sp>
        <p:nvSpPr>
          <p:cNvPr id="9" name="Google Shape;135;p6">
            <a:extLst>
              <a:ext uri="{FF2B5EF4-FFF2-40B4-BE49-F238E27FC236}">
                <a16:creationId xmlns:a16="http://schemas.microsoft.com/office/drawing/2014/main" id="{4CACF94C-11DB-9943-A931-584C52B64F13}"/>
              </a:ext>
            </a:extLst>
          </p:cNvPr>
          <p:cNvSpPr txBox="1"/>
          <p:nvPr/>
        </p:nvSpPr>
        <p:spPr>
          <a:xfrm>
            <a:off x="3290101" y="4174969"/>
            <a:ext cx="5611797" cy="8001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s-MX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Resultados de la calificación del Componente Control Financiero 2020</a:t>
            </a:r>
          </a:p>
        </p:txBody>
      </p:sp>
      <p:cxnSp>
        <p:nvCxnSpPr>
          <p:cNvPr id="10" name="Google Shape;140;p6">
            <a:extLst>
              <a:ext uri="{FF2B5EF4-FFF2-40B4-BE49-F238E27FC236}">
                <a16:creationId xmlns:a16="http://schemas.microsoft.com/office/drawing/2014/main" id="{2BDD5EEB-41FB-C74E-9BC2-31C00448EB97}"/>
              </a:ext>
            </a:extLst>
          </p:cNvPr>
          <p:cNvCxnSpPr/>
          <p:nvPr/>
        </p:nvCxnSpPr>
        <p:spPr>
          <a:xfrm>
            <a:off x="2437563" y="4036852"/>
            <a:ext cx="7045037" cy="0"/>
          </a:xfrm>
          <a:prstGeom prst="straightConnector1">
            <a:avLst/>
          </a:prstGeom>
          <a:noFill/>
          <a:ln w="9525" cap="flat" cmpd="sng">
            <a:solidFill>
              <a:srgbClr val="B33389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" name="Google Shape;135;p6">
            <a:extLst>
              <a:ext uri="{FF2B5EF4-FFF2-40B4-BE49-F238E27FC236}">
                <a16:creationId xmlns:a16="http://schemas.microsoft.com/office/drawing/2014/main" id="{BA4492D2-0B42-E14A-9CEF-43B0F0AD021E}"/>
              </a:ext>
            </a:extLst>
          </p:cNvPr>
          <p:cNvSpPr txBox="1"/>
          <p:nvPr/>
        </p:nvSpPr>
        <p:spPr>
          <a:xfrm>
            <a:off x="2609795" y="2006439"/>
            <a:ext cx="6972409" cy="9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s-MX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Evaluación Auditoría Especial</a:t>
            </a:r>
          </a:p>
          <a:p>
            <a:pPr lvl="0" algn="ctr">
              <a:lnSpc>
                <a:spcPct val="115000"/>
              </a:lnSpc>
            </a:pPr>
            <a:r>
              <a:rPr lang="es-MX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Componente Control Financiero a ISVIMED vigencia 2019</a:t>
            </a:r>
          </a:p>
        </p:txBody>
      </p:sp>
    </p:spTree>
    <p:extLst>
      <p:ext uri="{BB962C8B-B14F-4D97-AF65-F5344CB8AC3E}">
        <p14:creationId xmlns:p14="http://schemas.microsoft.com/office/powerpoint/2010/main" val="3913352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30" y="685060"/>
            <a:ext cx="49943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Gestión de las PQRSD</a:t>
            </a:r>
            <a:endParaRPr lang="es-MX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206688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4850531" y="2823408"/>
            <a:ext cx="322182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Mejoramiento</a:t>
            </a:r>
          </a:p>
          <a:p>
            <a:pPr lvl="0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Titulación</a:t>
            </a:r>
          </a:p>
          <a:p>
            <a:pPr lvl="0"/>
            <a:r>
              <a:rPr lang="es-MX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Vivienda Nueva</a:t>
            </a:r>
          </a:p>
          <a:p>
            <a:pPr lvl="0"/>
            <a:endParaRPr lang="es-MX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E5A12B-CBB1-0C43-ABC9-FDEA1676285D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5642C3-EA3D-A941-925C-5854F584B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0" name="Google Shape;152;p7">
            <a:extLst>
              <a:ext uri="{FF2B5EF4-FFF2-40B4-BE49-F238E27FC236}">
                <a16:creationId xmlns:a16="http://schemas.microsoft.com/office/drawing/2014/main" id="{721B39C9-7271-794E-A465-C33E859C0C9E}"/>
              </a:ext>
            </a:extLst>
          </p:cNvPr>
          <p:cNvSpPr txBox="1"/>
          <p:nvPr/>
        </p:nvSpPr>
        <p:spPr>
          <a:xfrm>
            <a:off x="1906229" y="1296732"/>
            <a:ext cx="6883809" cy="1661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de las PQRSD recibidas en 2021 a corte de 31 de octubre, segmentadas por temáticas: </a:t>
            </a:r>
          </a:p>
          <a:p>
            <a:endParaRPr lang="es-MX" sz="2400" b="1" dirty="0">
              <a:solidFill>
                <a:srgbClr val="B5358A"/>
              </a:solidFill>
              <a:highlight>
                <a:srgbClr val="FFFFFF"/>
              </a:highlight>
            </a:endParaRPr>
          </a:p>
          <a:p>
            <a:r>
              <a:rPr lang="es-MX" sz="2400" b="1" dirty="0">
                <a:solidFill>
                  <a:srgbClr val="B5358A"/>
                </a:solidFill>
                <a:highlight>
                  <a:srgbClr val="FFFFFF"/>
                </a:highlight>
              </a:rPr>
              <a:t>Total: 1.786</a:t>
            </a:r>
          </a:p>
          <a:p>
            <a:pPr lvl="0"/>
            <a:endParaRPr lang="es-MX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0D962F8-B99F-114D-BDBB-E87D84B4BDBE}"/>
              </a:ext>
            </a:extLst>
          </p:cNvPr>
          <p:cNvSpPr/>
          <p:nvPr/>
        </p:nvSpPr>
        <p:spPr>
          <a:xfrm>
            <a:off x="1906230" y="2861767"/>
            <a:ext cx="26484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9600" b="1" dirty="0">
                <a:solidFill>
                  <a:srgbClr val="24BBD5"/>
                </a:solidFill>
              </a:rPr>
              <a:t>80%</a:t>
            </a:r>
          </a:p>
        </p:txBody>
      </p:sp>
      <p:cxnSp>
        <p:nvCxnSpPr>
          <p:cNvPr id="15" name="Google Shape;140;p6">
            <a:extLst>
              <a:ext uri="{FF2B5EF4-FFF2-40B4-BE49-F238E27FC236}">
                <a16:creationId xmlns:a16="http://schemas.microsoft.com/office/drawing/2014/main" id="{E2FF0ACA-E13F-B34A-BD5F-B9E72EB97051}"/>
              </a:ext>
            </a:extLst>
          </p:cNvPr>
          <p:cNvCxnSpPr>
            <a:cxnSpLocks/>
          </p:cNvCxnSpPr>
          <p:nvPr/>
        </p:nvCxnSpPr>
        <p:spPr>
          <a:xfrm flipV="1">
            <a:off x="4640773" y="2566899"/>
            <a:ext cx="0" cy="2159395"/>
          </a:xfrm>
          <a:prstGeom prst="straightConnector1">
            <a:avLst/>
          </a:prstGeom>
          <a:noFill/>
          <a:ln w="9525" cap="flat" cmpd="sng">
            <a:solidFill>
              <a:srgbClr val="24BBD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357151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906230" y="685060"/>
            <a:ext cx="4994378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Gestión de las PQRSD</a:t>
            </a:r>
            <a:endParaRPr lang="es-MX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2025410" y="1206688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E5A12B-CBB1-0C43-ABC9-FDEA1676285D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5642C3-EA3D-A941-925C-5854F584B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0" name="Google Shape;152;p7">
            <a:extLst>
              <a:ext uri="{FF2B5EF4-FFF2-40B4-BE49-F238E27FC236}">
                <a16:creationId xmlns:a16="http://schemas.microsoft.com/office/drawing/2014/main" id="{721B39C9-7271-794E-A465-C33E859C0C9E}"/>
              </a:ext>
            </a:extLst>
          </p:cNvPr>
          <p:cNvSpPr txBox="1"/>
          <p:nvPr/>
        </p:nvSpPr>
        <p:spPr>
          <a:xfrm>
            <a:off x="1906229" y="1296732"/>
            <a:ext cx="6883809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de las PQRSD recibidas en 2021 a corte de 31 de octubre, segmentadas por temáticas: </a:t>
            </a:r>
          </a:p>
          <a:p>
            <a:endParaRPr lang="es-MX" sz="2400" b="1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2" name="Google Shape;153;p7">
            <a:extLst>
              <a:ext uri="{FF2B5EF4-FFF2-40B4-BE49-F238E27FC236}">
                <a16:creationId xmlns:a16="http://schemas.microsoft.com/office/drawing/2014/main" id="{DF03BF20-9B53-4846-892C-86D9ED086890}"/>
              </a:ext>
            </a:extLst>
          </p:cNvPr>
          <p:cNvSpPr txBox="1"/>
          <p:nvPr/>
        </p:nvSpPr>
        <p:spPr>
          <a:xfrm>
            <a:off x="4787767" y="2527572"/>
            <a:ext cx="322182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Arrendamiento Temporal </a:t>
            </a:r>
          </a:p>
          <a:p>
            <a:pPr fontAlgn="b"/>
            <a:r>
              <a:rPr lang="es-MX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Autorización para venta o fichas</a:t>
            </a:r>
            <a:endParaRPr lang="es-CO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Legalización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Desenglobe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Desplazados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Renuncia a subsidios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Cancelación de hipotecas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Copropiedades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PQRSD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humana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OPV 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40D962F8-B99F-114D-BDBB-E87D84B4BDBE}"/>
              </a:ext>
            </a:extLst>
          </p:cNvPr>
          <p:cNvSpPr/>
          <p:nvPr/>
        </p:nvSpPr>
        <p:spPr>
          <a:xfrm>
            <a:off x="1906230" y="2813243"/>
            <a:ext cx="264848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9600" b="1" dirty="0">
                <a:solidFill>
                  <a:srgbClr val="24BBD5"/>
                </a:solidFill>
              </a:rPr>
              <a:t>20%</a:t>
            </a:r>
          </a:p>
        </p:txBody>
      </p:sp>
      <p:cxnSp>
        <p:nvCxnSpPr>
          <p:cNvPr id="15" name="Google Shape;140;p6">
            <a:extLst>
              <a:ext uri="{FF2B5EF4-FFF2-40B4-BE49-F238E27FC236}">
                <a16:creationId xmlns:a16="http://schemas.microsoft.com/office/drawing/2014/main" id="{E2FF0ACA-E13F-B34A-BD5F-B9E72EB97051}"/>
              </a:ext>
            </a:extLst>
          </p:cNvPr>
          <p:cNvCxnSpPr>
            <a:cxnSpLocks/>
          </p:cNvCxnSpPr>
          <p:nvPr/>
        </p:nvCxnSpPr>
        <p:spPr>
          <a:xfrm flipV="1">
            <a:off x="4640773" y="2460042"/>
            <a:ext cx="0" cy="2597233"/>
          </a:xfrm>
          <a:prstGeom prst="straightConnector1">
            <a:avLst/>
          </a:prstGeom>
          <a:noFill/>
          <a:ln w="9525" cap="flat" cmpd="sng">
            <a:solidFill>
              <a:srgbClr val="24BBD5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" name="Google Shape;153;p7">
            <a:extLst>
              <a:ext uri="{FF2B5EF4-FFF2-40B4-BE49-F238E27FC236}">
                <a16:creationId xmlns:a16="http://schemas.microsoft.com/office/drawing/2014/main" id="{E8230C1B-7A01-7948-B2F5-81BA352F4254}"/>
              </a:ext>
            </a:extLst>
          </p:cNvPr>
          <p:cNvSpPr txBox="1"/>
          <p:nvPr/>
        </p:nvSpPr>
        <p:spPr>
          <a:xfrm>
            <a:off x="8235504" y="2539543"/>
            <a:ext cx="3221820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Postventas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Vivienda Usada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Contratación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Trámites de escrituración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Escrituración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documental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administrativa y financiera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Gestión de infraestructura interna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Postulaciones </a:t>
            </a:r>
          </a:p>
          <a:p>
            <a:pPr fontAlgn="b"/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Reasentamiento </a:t>
            </a:r>
          </a:p>
        </p:txBody>
      </p:sp>
      <p:cxnSp>
        <p:nvCxnSpPr>
          <p:cNvPr id="17" name="Google Shape;140;p6">
            <a:extLst>
              <a:ext uri="{FF2B5EF4-FFF2-40B4-BE49-F238E27FC236}">
                <a16:creationId xmlns:a16="http://schemas.microsoft.com/office/drawing/2014/main" id="{BF7F6987-6DD3-D642-9D3D-941F27A06CF4}"/>
              </a:ext>
            </a:extLst>
          </p:cNvPr>
          <p:cNvCxnSpPr>
            <a:cxnSpLocks/>
          </p:cNvCxnSpPr>
          <p:nvPr/>
        </p:nvCxnSpPr>
        <p:spPr>
          <a:xfrm flipV="1">
            <a:off x="7803698" y="2460042"/>
            <a:ext cx="0" cy="2597233"/>
          </a:xfrm>
          <a:prstGeom prst="straightConnector1">
            <a:avLst/>
          </a:prstGeom>
          <a:noFill/>
          <a:ln w="9525" cap="flat" cmpd="sng">
            <a:solidFill>
              <a:srgbClr val="24BBD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487609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103200" y="993833"/>
            <a:ext cx="6883799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Resultados de percepción de la ciudadanía frente al servicio prestado</a:t>
            </a:r>
            <a:endParaRPr lang="es-MX" sz="2800" dirty="0">
              <a:solidFill>
                <a:srgbClr val="B5358A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>
            <a:off x="1222381" y="1971459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E5A12B-CBB1-0C43-ABC9-FDEA1676285D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5642C3-EA3D-A941-925C-5854F584B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0" name="Google Shape;152;p7">
            <a:extLst>
              <a:ext uri="{FF2B5EF4-FFF2-40B4-BE49-F238E27FC236}">
                <a16:creationId xmlns:a16="http://schemas.microsoft.com/office/drawing/2014/main" id="{721B39C9-7271-794E-A465-C33E859C0C9E}"/>
              </a:ext>
            </a:extLst>
          </p:cNvPr>
          <p:cNvSpPr txBox="1"/>
          <p:nvPr/>
        </p:nvSpPr>
        <p:spPr>
          <a:xfrm>
            <a:off x="1103200" y="2957006"/>
            <a:ext cx="5696015" cy="2031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s-CO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2.812 ciudadanos, califican de manera favorable el servicio prestado por la entidad. Para la recolección de la información, se hace uso de una encuesta que consolida datos cualitativos y cuantitativos, que permiten establecer las fortalezas y aspectos a mejorar por parte de la entidad con relación a la atención a la ciudadanía.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3F3281F-70B5-DB42-897C-63CFA9C12881}"/>
              </a:ext>
            </a:extLst>
          </p:cNvPr>
          <p:cNvSpPr/>
          <p:nvPr/>
        </p:nvSpPr>
        <p:spPr>
          <a:xfrm>
            <a:off x="7256976" y="2831669"/>
            <a:ext cx="367440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9600" b="1" dirty="0">
                <a:solidFill>
                  <a:srgbClr val="B5358A"/>
                </a:solidFill>
              </a:rPr>
              <a:t>99.9%</a:t>
            </a:r>
          </a:p>
        </p:txBody>
      </p:sp>
    </p:spTree>
    <p:extLst>
      <p:ext uri="{BB962C8B-B14F-4D97-AF65-F5344CB8AC3E}">
        <p14:creationId xmlns:p14="http://schemas.microsoft.com/office/powerpoint/2010/main" val="42870486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50" y="171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5586413" y="3073924"/>
            <a:ext cx="5927298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s-CO" sz="2400" b="1" dirty="0">
                <a:solidFill>
                  <a:srgbClr val="1A1A1A"/>
                </a:solidFill>
                <a:highlight>
                  <a:srgbClr val="FFFFFF"/>
                </a:highlight>
                <a:latin typeface="Rubik" panose="02000604000000020004" pitchFamily="2" charset="-79"/>
                <a:ea typeface="Rubik"/>
                <a:cs typeface="Rubik" panose="02000604000000020004" pitchFamily="2" charset="-79"/>
                <a:sym typeface="Rubik"/>
              </a:rPr>
              <a:t>Ejecución de proyectos</a:t>
            </a:r>
            <a:r>
              <a:rPr lang="es-ES" sz="2400" b="1" dirty="0">
                <a:solidFill>
                  <a:srgbClr val="1A1A1A"/>
                </a:solidFill>
                <a:highlight>
                  <a:srgbClr val="FFFFFF"/>
                </a:highlight>
                <a:latin typeface="Rubik" panose="02000604000000020004" pitchFamily="2" charset="-79"/>
                <a:ea typeface="Rubik"/>
                <a:cs typeface="Rubik" panose="02000604000000020004" pitchFamily="2" charset="-79"/>
                <a:sym typeface="Rubik"/>
              </a:rPr>
              <a:t> </a:t>
            </a:r>
            <a:r>
              <a:rPr lang="es-ES" sz="2400" b="1" dirty="0">
                <a:solidFill>
                  <a:srgbClr val="1A1A1A"/>
                </a:solidFill>
                <a:highlight>
                  <a:srgbClr val="FFFFFF"/>
                </a:highlight>
                <a:latin typeface="Rubik" panose="02000604000000020004" pitchFamily="2" charset="-79"/>
                <a:cs typeface="Rubik" panose="02000604000000020004" pitchFamily="2" charset="-79"/>
                <a:sym typeface="Rubik"/>
              </a:rPr>
              <a:t>con recursos Programa de Planeación Local y  </a:t>
            </a:r>
          </a:p>
          <a:p>
            <a:pPr lvl="0" algn="r"/>
            <a:r>
              <a:rPr lang="es-ES" sz="2400" b="1" dirty="0">
                <a:solidFill>
                  <a:srgbClr val="1A1A1A"/>
                </a:solidFill>
                <a:highlight>
                  <a:srgbClr val="FFFFFF"/>
                </a:highlight>
                <a:latin typeface="Rubik" panose="02000604000000020004" pitchFamily="2" charset="-79"/>
                <a:cs typeface="Rubik" panose="02000604000000020004" pitchFamily="2" charset="-79"/>
                <a:sym typeface="Rubik"/>
              </a:rPr>
              <a:t>Presupuesto Participativo</a:t>
            </a:r>
          </a:p>
        </p:txBody>
      </p:sp>
      <p:sp>
        <p:nvSpPr>
          <p:cNvPr id="106" name="Google Shape;106;p3"/>
          <p:cNvSpPr/>
          <p:nvPr/>
        </p:nvSpPr>
        <p:spPr>
          <a:xfrm>
            <a:off x="10921285" y="4291372"/>
            <a:ext cx="489397" cy="64394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F77982B-9257-BE45-9471-53838B10D5D7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F5CE568-009B-464D-B60C-A862C467E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815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257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983224" y="1456246"/>
            <a:ext cx="508050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Vigencia 2021 - </a:t>
            </a:r>
            <a:r>
              <a:rPr lang="es-ES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Comuna</a:t>
            </a:r>
            <a:r>
              <a:rPr lang="es-CO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 El Poblado - Mejoramiento de vivienda</a:t>
            </a:r>
          </a:p>
        </p:txBody>
      </p:sp>
      <p:sp>
        <p:nvSpPr>
          <p:cNvPr id="113" name="Google Shape;113;p4"/>
          <p:cNvSpPr/>
          <p:nvPr/>
        </p:nvSpPr>
        <p:spPr>
          <a:xfrm>
            <a:off x="1102404" y="2185562"/>
            <a:ext cx="151887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D616E4-2D16-E248-8FF7-06F62905CDE3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3657FFC-B6EA-1B4B-9CAB-F08681D5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4" name="Google Shape;114;p4"/>
          <p:cNvSpPr txBox="1"/>
          <p:nvPr/>
        </p:nvSpPr>
        <p:spPr>
          <a:xfrm>
            <a:off x="983223" y="2384662"/>
            <a:ext cx="4854636" cy="30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12 Familias beneficiarias.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Isvimed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ejecuta $ 155.881.354 en el año 2021. Estos recursos se invierten en 1 proyecto y 3 actividades: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cs typeface="Rubik" panose="02000604000000020004" pitchFamily="2" charset="-79"/>
              </a:rPr>
              <a:t>Asignar los subsidios de mejoramiento:  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$134.962.211 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Diagnosticar las viviendas: $ 13.496.221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Apoyar técnica, social y administrativamente: $7.422.922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Datos del contrato : Contrato en trámite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0F82BBA1-3267-944F-8EDB-56893DAC2E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3C0113A2-0C37-2A44-92AD-9BA2D3C966FB}"/>
              </a:ext>
            </a:extLst>
          </p:cNvPr>
          <p:cNvSpPr/>
          <p:nvPr/>
        </p:nvSpPr>
        <p:spPr>
          <a:xfrm>
            <a:off x="5601797" y="2384662"/>
            <a:ext cx="4854636" cy="2637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Contratista: Corporación de servicios profesionales SERPROAN 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Tiempo del contrato: Por definir 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Sectores beneficiados : Dependen del diagnóstico</a:t>
            </a:r>
          </a:p>
          <a:p>
            <a:pPr marL="342900" lvl="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cs typeface="Rubik" panose="02000604000000020004" pitchFamily="2" charset="-79"/>
              </a:rPr>
              <a:t>Porcentaje de ejecución física y financiera de los proyecto: Sin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iniciar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Medios de comunicación para la ciudadanía: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diagnosticoserproan1@gmail.com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5817010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ext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25</a:t>
            </a:r>
          </a:p>
        </p:txBody>
      </p:sp>
    </p:spTree>
    <p:extLst>
      <p:ext uri="{BB962C8B-B14F-4D97-AF65-F5344CB8AC3E}">
        <p14:creationId xmlns:p14="http://schemas.microsoft.com/office/powerpoint/2010/main" val="4085003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8" y="2574"/>
            <a:ext cx="12187424" cy="6855426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112" name="Google Shape;112;p4"/>
          <p:cNvSpPr txBox="1"/>
          <p:nvPr/>
        </p:nvSpPr>
        <p:spPr>
          <a:xfrm>
            <a:off x="1015498" y="1456246"/>
            <a:ext cx="508050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Vigencia 2021 - </a:t>
            </a:r>
            <a:r>
              <a:rPr lang="es-ES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Comuna</a:t>
            </a:r>
            <a:r>
              <a:rPr lang="es-CO" sz="2000" b="1" dirty="0">
                <a:solidFill>
                  <a:srgbClr val="24BB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Belén - Mejoramiento de vivienda</a:t>
            </a:r>
          </a:p>
        </p:txBody>
      </p:sp>
      <p:sp>
        <p:nvSpPr>
          <p:cNvPr id="113" name="Google Shape;113;p4"/>
          <p:cNvSpPr/>
          <p:nvPr/>
        </p:nvSpPr>
        <p:spPr>
          <a:xfrm>
            <a:off x="1115209" y="2191826"/>
            <a:ext cx="1518876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ED616E4-2D16-E248-8FF7-06F62905CDE3}"/>
              </a:ext>
            </a:extLst>
          </p:cNvPr>
          <p:cNvSpPr/>
          <p:nvPr/>
        </p:nvSpPr>
        <p:spPr>
          <a:xfrm>
            <a:off x="9735671" y="5335793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3657FFC-B6EA-1B4B-9CAB-F08681D50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4" name="Google Shape;114;p4"/>
          <p:cNvSpPr txBox="1"/>
          <p:nvPr/>
        </p:nvSpPr>
        <p:spPr>
          <a:xfrm>
            <a:off x="1055688" y="2459962"/>
            <a:ext cx="4533098" cy="33239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105 Familias beneficiarias.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Isvimed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ejecuta $ 1.427.512.228 en el año 2021. Estos recursos se invierten en 1 proyecto y 1 actividad.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cs typeface="Rubik" panose="02000604000000020004" pitchFamily="2" charset="-79"/>
              </a:rPr>
              <a:t>Asignar los subsidios de mejoramiento:  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$1.427.512.228 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Datos del contrato : En trámite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Contratista: Corporación de Servicios Profesionales SERPROAN – Corporación para la Alianza Estratégica Empresarial CORALES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B1226137-86BF-7F44-BA96-E715B78DF069}"/>
              </a:ext>
            </a:extLst>
          </p:cNvPr>
          <p:cNvSpPr/>
          <p:nvPr/>
        </p:nvSpPr>
        <p:spPr>
          <a:xfrm>
            <a:off x="5956151" y="2459962"/>
            <a:ext cx="4977206" cy="2637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Tiempo del contrato: Por definir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Sectores beneficiados Las violetas, AltaVista, Fátima, San Bernardo, El Rincón</a:t>
            </a:r>
          </a:p>
          <a:p>
            <a:pPr marL="342900" lvl="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cs typeface="Rubik" panose="02000604000000020004" pitchFamily="2" charset="-79"/>
              </a:rPr>
              <a:t>Porcentaje de ejecución física y financiera de los proyectos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Sin iniciar </a:t>
            </a:r>
          </a:p>
          <a:p>
            <a:pPr marL="342900" indent="-342900">
              <a:lnSpc>
                <a:spcPct val="150000"/>
              </a:lnSpc>
              <a:buClr>
                <a:srgbClr val="B5358A"/>
              </a:buClr>
              <a:buSzPct val="150000"/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Medios de comunicación para la ciudadanía: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corporacioncorales@gmail.com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3214632855</a:t>
            </a:r>
          </a:p>
          <a:p>
            <a:pPr>
              <a:lnSpc>
                <a:spcPct val="150000"/>
              </a:lnSpc>
              <a:buClr>
                <a:srgbClr val="B5358A"/>
              </a:buClr>
              <a:buSzPct val="150000"/>
            </a:pP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diagnosticoserproan1@gmail.com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5817010 </a:t>
            </a:r>
            <a:r>
              <a:rPr lang="es-E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ext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25</a:t>
            </a:r>
          </a:p>
        </p:txBody>
      </p:sp>
    </p:spTree>
    <p:extLst>
      <p:ext uri="{BB962C8B-B14F-4D97-AF65-F5344CB8AC3E}">
        <p14:creationId xmlns:p14="http://schemas.microsoft.com/office/powerpoint/2010/main" val="1779653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2012428" y="1719517"/>
            <a:ext cx="713157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MX" sz="2000" b="1" dirty="0">
                <a:solidFill>
                  <a:srgbClr val="24BBD5"/>
                </a:solidFill>
                <a:highlight>
                  <a:srgbClr val="FFFFFF"/>
                </a:highlight>
              </a:rPr>
              <a:t>Datos relevantes Presupuesto Participativo</a:t>
            </a:r>
            <a:endParaRPr lang="es-MX" sz="2000" dirty="0">
              <a:solidFill>
                <a:srgbClr val="24BBD5"/>
              </a:solidFill>
              <a:highlight>
                <a:srgbClr val="FFFFFF"/>
              </a:highlight>
            </a:endParaRPr>
          </a:p>
        </p:txBody>
      </p:sp>
      <p:sp>
        <p:nvSpPr>
          <p:cNvPr id="150" name="Google Shape;150;p7"/>
          <p:cNvSpPr/>
          <p:nvPr/>
        </p:nvSpPr>
        <p:spPr>
          <a:xfrm flipV="1">
            <a:off x="2012428" y="2145234"/>
            <a:ext cx="5435937" cy="45719"/>
          </a:xfrm>
          <a:prstGeom prst="rect">
            <a:avLst/>
          </a:prstGeom>
          <a:solidFill>
            <a:srgbClr val="24BB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3;p7">
            <a:extLst>
              <a:ext uri="{FF2B5EF4-FFF2-40B4-BE49-F238E27FC236}">
                <a16:creationId xmlns:a16="http://schemas.microsoft.com/office/drawing/2014/main" id="{0FA494E3-2D91-424E-87BD-AC834F60781C}"/>
              </a:ext>
            </a:extLst>
          </p:cNvPr>
          <p:cNvSpPr txBox="1"/>
          <p:nvPr/>
        </p:nvSpPr>
        <p:spPr>
          <a:xfrm>
            <a:off x="1216242" y="3136632"/>
            <a:ext cx="852503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ES" sz="1600" dirty="0">
                <a:solidFill>
                  <a:srgbClr val="1A1A1A"/>
                </a:solidFill>
                <a:highlight>
                  <a:srgbClr val="FFFFFF"/>
                </a:highlight>
                <a:latin typeface="Rubik" panose="02000604000000020004" pitchFamily="2" charset="-79"/>
                <a:ea typeface="Rubik"/>
                <a:cs typeface="Rubik" panose="02000604000000020004" pitchFamily="2" charset="-79"/>
                <a:sym typeface="Rubik"/>
              </a:rPr>
              <a:t>115 familias, más de 345 personas se beneficiarán con el mejoramiento de vivienda en dos comunas de la zona sur de Medellín. 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A2E3E6C-4A3D-AD4E-B702-1C1D30F3F74C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B7147D2C-3611-9B4F-B951-B3D3D64E8C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5408B60B-CF8D-7C45-8F69-2C429541010D}"/>
              </a:ext>
            </a:extLst>
          </p:cNvPr>
          <p:cNvSpPr/>
          <p:nvPr/>
        </p:nvSpPr>
        <p:spPr>
          <a:xfrm>
            <a:off x="5982610" y="2341074"/>
            <a:ext cx="19547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9700" lvl="1">
              <a:buClr>
                <a:schemeClr val="tx1">
                  <a:lumMod val="75000"/>
                  <a:lumOff val="25000"/>
                </a:schemeClr>
              </a:buClr>
              <a:buSzPts val="1400"/>
            </a:pPr>
            <a:r>
              <a:rPr lang="es-MX" sz="1800" b="1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FF"/>
                </a:highlight>
              </a:rPr>
              <a:t>Vigencia 2021</a:t>
            </a:r>
          </a:p>
        </p:txBody>
      </p:sp>
    </p:spTree>
    <p:extLst>
      <p:ext uri="{BB962C8B-B14F-4D97-AF65-F5344CB8AC3E}">
        <p14:creationId xmlns:p14="http://schemas.microsoft.com/office/powerpoint/2010/main" val="39960085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204384" y="976307"/>
            <a:ext cx="688379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Participación Ciudadana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323565" y="1529019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E5A12B-CBB1-0C43-ABC9-FDEA1676285D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5642C3-EA3D-A941-925C-5854F584B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" name="Google Shape;152;p7">
            <a:extLst>
              <a:ext uri="{FF2B5EF4-FFF2-40B4-BE49-F238E27FC236}">
                <a16:creationId xmlns:a16="http://schemas.microsoft.com/office/drawing/2014/main" id="{B4564CF4-705B-6A4A-AD7A-5CDDC2BB7616}"/>
              </a:ext>
            </a:extLst>
          </p:cNvPr>
          <p:cNvSpPr txBox="1"/>
          <p:nvPr/>
        </p:nvSpPr>
        <p:spPr>
          <a:xfrm>
            <a:off x="1204385" y="1718570"/>
            <a:ext cx="6390514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ESPACIOS DE PARTICIPACIÓN</a:t>
            </a:r>
          </a:p>
          <a:p>
            <a:pPr lvl="0" algn="just"/>
            <a:endParaRPr lang="es-CO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Ferias Isvimed.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Consejo Consultivo Municipal de Política Habitacional.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Mesas Comunales y Corregimentales de Vivienda y Hábitat</a:t>
            </a: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Mesa Municipal de Vivienda y Hábitat.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Comisiones Accidentales.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Acompañamiento social. 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Despliegue de la Política Pública de Inquilinatos y caracterización de la población que allí habita.</a:t>
            </a:r>
          </a:p>
          <a:p>
            <a:pPr algn="just"/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es-CO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Despliegue de la Política Pública de Protección a Moradores.</a:t>
            </a:r>
            <a:endParaRPr lang="es-CO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40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99" y="4092"/>
            <a:ext cx="12178964" cy="6850667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7"/>
          <p:cNvSpPr txBox="1"/>
          <p:nvPr/>
        </p:nvSpPr>
        <p:spPr>
          <a:xfrm>
            <a:off x="1204384" y="976307"/>
            <a:ext cx="688379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2800" b="1" dirty="0">
                <a:solidFill>
                  <a:srgbClr val="B5358A"/>
                </a:solidFill>
                <a:highlight>
                  <a:srgbClr val="FFFFFF"/>
                </a:highlight>
              </a:rPr>
              <a:t>Participación Ciudadana</a:t>
            </a:r>
          </a:p>
        </p:txBody>
      </p:sp>
      <p:sp>
        <p:nvSpPr>
          <p:cNvPr id="150" name="Google Shape;150;p7"/>
          <p:cNvSpPr/>
          <p:nvPr/>
        </p:nvSpPr>
        <p:spPr>
          <a:xfrm>
            <a:off x="1323565" y="1529019"/>
            <a:ext cx="588936" cy="45719"/>
          </a:xfrm>
          <a:prstGeom prst="rect">
            <a:avLst/>
          </a:prstGeom>
          <a:solidFill>
            <a:srgbClr val="B3338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471F5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BE5A12B-CBB1-0C43-ABC9-FDEA1676285D}"/>
              </a:ext>
            </a:extLst>
          </p:cNvPr>
          <p:cNvSpPr/>
          <p:nvPr/>
        </p:nvSpPr>
        <p:spPr>
          <a:xfrm>
            <a:off x="9741280" y="5341195"/>
            <a:ext cx="2130014" cy="1323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5642C3-EA3D-A941-925C-5854F584B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9"/>
            <a:ext cx="2877113" cy="744967"/>
          </a:xfrm>
          <a:prstGeom prst="rect">
            <a:avLst/>
          </a:prstGeom>
        </p:spPr>
      </p:pic>
      <p:sp>
        <p:nvSpPr>
          <p:cNvPr id="11" name="Google Shape;152;p7">
            <a:extLst>
              <a:ext uri="{FF2B5EF4-FFF2-40B4-BE49-F238E27FC236}">
                <a16:creationId xmlns:a16="http://schemas.microsoft.com/office/drawing/2014/main" id="{B4564CF4-705B-6A4A-AD7A-5CDDC2BB7616}"/>
              </a:ext>
            </a:extLst>
          </p:cNvPr>
          <p:cNvSpPr txBox="1"/>
          <p:nvPr/>
        </p:nvSpPr>
        <p:spPr>
          <a:xfrm>
            <a:off x="1204385" y="2287056"/>
            <a:ext cx="662516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s-CO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 ANTICORRUPCIÓN Y ATENCIÓN AL CIUDADANO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43D4F3A-A855-504F-A189-DADD2AF15AAF}"/>
              </a:ext>
            </a:extLst>
          </p:cNvPr>
          <p:cNvSpPr/>
          <p:nvPr/>
        </p:nvSpPr>
        <p:spPr>
          <a:xfrm>
            <a:off x="1661587" y="2980460"/>
            <a:ext cx="47535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3200" b="1" dirty="0">
                <a:solidFill>
                  <a:srgbClr val="B5358A"/>
                </a:solidFill>
              </a:rPr>
              <a:t>Cumplimiento: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C2EB00F-D4DB-F745-8D4D-15E3EA20C27D}"/>
              </a:ext>
            </a:extLst>
          </p:cNvPr>
          <p:cNvSpPr/>
          <p:nvPr/>
        </p:nvSpPr>
        <p:spPr>
          <a:xfrm>
            <a:off x="1204384" y="395442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 seguimiento al Plan Anticorrupción y Atención al Ciudadano lo podrás encontrar en nuestro sitio Web.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99338CE-4DC4-FB4B-8C0D-3CCD04F6819F}"/>
              </a:ext>
            </a:extLst>
          </p:cNvPr>
          <p:cNvSpPr/>
          <p:nvPr/>
        </p:nvSpPr>
        <p:spPr>
          <a:xfrm>
            <a:off x="5659287" y="2728359"/>
            <a:ext cx="20313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7200" b="1" dirty="0">
                <a:solidFill>
                  <a:srgbClr val="24BBD5"/>
                </a:solidFill>
              </a:rPr>
              <a:t>70%</a:t>
            </a:r>
          </a:p>
        </p:txBody>
      </p:sp>
    </p:spTree>
    <p:extLst>
      <p:ext uri="{BB962C8B-B14F-4D97-AF65-F5344CB8AC3E}">
        <p14:creationId xmlns:p14="http://schemas.microsoft.com/office/powerpoint/2010/main" val="1141541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oogle Shape;104;p3"/>
          <p:cNvGrpSpPr/>
          <p:nvPr/>
        </p:nvGrpSpPr>
        <p:grpSpPr>
          <a:xfrm>
            <a:off x="3050" y="1714"/>
            <a:ext cx="12187425" cy="6855426"/>
            <a:chOff x="0" y="0"/>
            <a:chExt cx="12187424" cy="6855425"/>
          </a:xfrm>
        </p:grpSpPr>
        <p:sp>
          <p:nvSpPr>
            <p:cNvPr id="122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3" name="image5.jpeg" descr="image5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5" name="Google Shape;105;p3"/>
          <p:cNvSpPr txBox="1"/>
          <p:nvPr/>
        </p:nvSpPr>
        <p:spPr>
          <a:xfrm>
            <a:off x="6252886" y="2896555"/>
            <a:ext cx="5215100" cy="1608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699" tIns="45699" rIns="45699" bIns="45699">
            <a:spAutoFit/>
          </a:bodyPr>
          <a:lstStyle/>
          <a:p>
            <a:pPr indent="12700">
              <a:spcBef>
                <a:spcPts val="100"/>
              </a:spcBef>
              <a:defRPr sz="2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1. </a:t>
            </a:r>
            <a:r>
              <a:rPr dirty="0" err="1"/>
              <a:t>Relacionamiento</a:t>
            </a:r>
            <a:r>
              <a:rPr dirty="0"/>
              <a:t> con </a:t>
            </a:r>
            <a:r>
              <a:rPr dirty="0" err="1"/>
              <a:t>público</a:t>
            </a:r>
            <a:r>
              <a:rPr dirty="0"/>
              <a:t> de </a:t>
            </a:r>
            <a:r>
              <a:rPr dirty="0" err="1"/>
              <a:t>Interés</a:t>
            </a:r>
            <a:r>
              <a:rPr lang="es-ES" dirty="0"/>
              <a:t>.</a:t>
            </a:r>
            <a:endParaRPr dirty="0"/>
          </a:p>
          <a:p>
            <a:pPr indent="12700">
              <a:spcBef>
                <a:spcPts val="100"/>
              </a:spcBef>
              <a:defRPr sz="2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2. </a:t>
            </a:r>
            <a:r>
              <a:rPr dirty="0" err="1"/>
              <a:t>Gestión</a:t>
            </a:r>
            <a:r>
              <a:rPr dirty="0"/>
              <a:t> de </a:t>
            </a:r>
            <a:r>
              <a:rPr dirty="0" err="1"/>
              <a:t>recursos</a:t>
            </a:r>
            <a:r>
              <a:rPr lang="es-ES" dirty="0"/>
              <a:t>.</a:t>
            </a:r>
            <a:endParaRPr dirty="0"/>
          </a:p>
          <a:p>
            <a:pPr indent="12700">
              <a:spcBef>
                <a:spcPts val="100"/>
              </a:spcBef>
              <a:defRPr sz="2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3. </a:t>
            </a:r>
            <a:r>
              <a:rPr dirty="0" err="1"/>
              <a:t>Gestiones</a:t>
            </a:r>
            <a:r>
              <a:rPr dirty="0"/>
              <a:t> </a:t>
            </a:r>
            <a:r>
              <a:rPr dirty="0" err="1"/>
              <a:t>Institucionales</a:t>
            </a:r>
            <a:r>
              <a:rPr lang="es-ES" dirty="0"/>
              <a:t>.</a:t>
            </a:r>
            <a:endParaRPr dirty="0"/>
          </a:p>
          <a:p>
            <a:pPr indent="12700">
              <a:spcBef>
                <a:spcPts val="100"/>
              </a:spcBef>
              <a:defRPr sz="2400"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/>
              <a:t>4. </a:t>
            </a:r>
            <a:r>
              <a:rPr dirty="0" err="1"/>
              <a:t>Gestión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proyectos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126" name="Google Shape;106;p3"/>
          <p:cNvSpPr/>
          <p:nvPr/>
        </p:nvSpPr>
        <p:spPr>
          <a:xfrm>
            <a:off x="6284738" y="4682409"/>
            <a:ext cx="5228973" cy="64395"/>
          </a:xfrm>
          <a:prstGeom prst="rect">
            <a:avLst/>
          </a:prstGeom>
          <a:solidFill>
            <a:srgbClr val="1A1A1A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7" name="Rectángulo 1">
            <a:extLst>
              <a:ext uri="{FF2B5EF4-FFF2-40B4-BE49-F238E27FC236}">
                <a16:creationId xmlns:a16="http://schemas.microsoft.com/office/drawing/2014/main" id="{B630D88E-7AD3-C047-B6B9-71268029E0F7}"/>
              </a:ext>
            </a:extLst>
          </p:cNvPr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8" name="Imagen 7" descr="Imagen 7">
            <a:extLst>
              <a:ext uri="{FF2B5EF4-FFF2-40B4-BE49-F238E27FC236}">
                <a16:creationId xmlns:a16="http://schemas.microsoft.com/office/drawing/2014/main" id="{FE4FD502-12CA-4B43-81D0-5AFF3E0C4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824041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128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29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1" name="Google Shape;114;p4"/>
          <p:cNvSpPr txBox="1"/>
          <p:nvPr/>
        </p:nvSpPr>
        <p:spPr>
          <a:xfrm>
            <a:off x="507488" y="1604092"/>
            <a:ext cx="4598130" cy="4278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rPr dirty="0" err="1"/>
              <a:t>Comunidad</a:t>
            </a:r>
            <a:r>
              <a:rPr dirty="0"/>
              <a:t>: </a:t>
            </a:r>
            <a:r>
              <a:rPr b="0" dirty="0" err="1"/>
              <a:t>puesta</a:t>
            </a:r>
            <a:r>
              <a:rPr b="0" dirty="0"/>
              <a:t> </a:t>
            </a:r>
            <a:r>
              <a:rPr b="0" dirty="0" err="1"/>
              <a:t>en</a:t>
            </a:r>
            <a:r>
              <a:rPr b="0" dirty="0"/>
              <a:t> </a:t>
            </a:r>
            <a:r>
              <a:rPr b="0" dirty="0" err="1"/>
              <a:t>marcha</a:t>
            </a:r>
            <a:r>
              <a:rPr b="0" dirty="0"/>
              <a:t> de </a:t>
            </a:r>
            <a:r>
              <a:rPr b="0" dirty="0" err="1"/>
              <a:t>todas</a:t>
            </a:r>
            <a:r>
              <a:rPr b="0" dirty="0"/>
              <a:t> las </a:t>
            </a:r>
            <a:r>
              <a:rPr b="0" dirty="0" err="1"/>
              <a:t>instancias</a:t>
            </a:r>
            <a:r>
              <a:rPr b="0" dirty="0"/>
              <a:t> del </a:t>
            </a:r>
            <a:r>
              <a:rPr b="0" dirty="0" err="1"/>
              <a:t>Consejo</a:t>
            </a:r>
            <a:r>
              <a:rPr b="0" dirty="0"/>
              <a:t> </a:t>
            </a:r>
            <a:r>
              <a:rPr b="0" dirty="0" err="1"/>
              <a:t>Consultivo</a:t>
            </a:r>
            <a:r>
              <a:rPr b="0" dirty="0"/>
              <a:t> Municipal de Política </a:t>
            </a:r>
            <a:r>
              <a:rPr b="0" dirty="0" err="1"/>
              <a:t>Habitacional</a:t>
            </a:r>
            <a:r>
              <a:rPr b="0" dirty="0"/>
              <a:t>, JAL, </a:t>
            </a:r>
            <a:r>
              <a:rPr b="0" dirty="0" err="1"/>
              <a:t>Presupuesto</a:t>
            </a:r>
            <a:r>
              <a:rPr b="0" dirty="0"/>
              <a:t> </a:t>
            </a:r>
            <a:r>
              <a:rPr b="0" dirty="0" err="1"/>
              <a:t>Participativo</a:t>
            </a:r>
            <a:r>
              <a:rPr lang="es-CO" b="0" dirty="0"/>
              <a:t>,</a:t>
            </a:r>
            <a:r>
              <a:rPr b="0" dirty="0"/>
              <a:t> </a:t>
            </a:r>
            <a:r>
              <a:rPr b="0" dirty="0" err="1"/>
              <a:t>Asistencia</a:t>
            </a:r>
            <a:r>
              <a:rPr b="0" dirty="0"/>
              <a:t> a cabildos.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endParaRPr b="0" dirty="0"/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 err="1"/>
              <a:t>Reuniones</a:t>
            </a:r>
            <a:r>
              <a:rPr dirty="0"/>
              <a:t> Juntas </a:t>
            </a:r>
            <a:r>
              <a:rPr dirty="0" err="1"/>
              <a:t>Administradoras</a:t>
            </a:r>
            <a:r>
              <a:rPr dirty="0"/>
              <a:t> Locales de las </a:t>
            </a:r>
            <a:r>
              <a:rPr dirty="0" err="1"/>
              <a:t>Comunas</a:t>
            </a:r>
            <a:r>
              <a:rPr dirty="0"/>
              <a:t>-JAL de </a:t>
            </a:r>
            <a:r>
              <a:rPr dirty="0" err="1"/>
              <a:t>Atención</a:t>
            </a:r>
            <a:r>
              <a:rPr dirty="0"/>
              <a:t> de </a:t>
            </a:r>
            <a:r>
              <a:rPr dirty="0" err="1"/>
              <a:t>Riesgo</a:t>
            </a:r>
            <a:r>
              <a:rPr dirty="0"/>
              <a:t>, </a:t>
            </a:r>
            <a:r>
              <a:rPr dirty="0" err="1"/>
              <a:t>Rendición</a:t>
            </a:r>
            <a:r>
              <a:rPr dirty="0"/>
              <a:t> de </a:t>
            </a:r>
            <a:r>
              <a:rPr dirty="0" err="1"/>
              <a:t>Cuentas</a:t>
            </a:r>
            <a:r>
              <a:rPr dirty="0"/>
              <a:t>, </a:t>
            </a:r>
            <a:r>
              <a:rPr dirty="0" err="1"/>
              <a:t>Sesiones</a:t>
            </a:r>
            <a:r>
              <a:rPr dirty="0"/>
              <a:t> </a:t>
            </a:r>
            <a:r>
              <a:rPr dirty="0" err="1"/>
              <a:t>ordinarias</a:t>
            </a:r>
            <a:r>
              <a:rPr dirty="0"/>
              <a:t>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1 Popular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4 Aranjuez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5 Castilla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7 Robledo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8 Villa Hermosa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14 El </a:t>
            </a:r>
            <a:r>
              <a:rPr dirty="0" err="1"/>
              <a:t>Poblado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15 </a:t>
            </a:r>
            <a:r>
              <a:rPr dirty="0" err="1"/>
              <a:t>Guayabal</a:t>
            </a:r>
            <a:r>
              <a:rPr lang="es-ES" dirty="0"/>
              <a:t>.</a:t>
            </a:r>
            <a:endParaRPr dirty="0"/>
          </a:p>
          <a:p>
            <a:pPr marL="742950" lvl="1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/>
              <a:t>16 </a:t>
            </a:r>
            <a:r>
              <a:rPr dirty="0" err="1"/>
              <a:t>Belén</a:t>
            </a:r>
            <a:r>
              <a:rPr lang="es-ES" dirty="0"/>
              <a:t>.</a:t>
            </a:r>
            <a:endParaRPr dirty="0"/>
          </a:p>
        </p:txBody>
      </p:sp>
      <p:sp>
        <p:nvSpPr>
          <p:cNvPr id="132" name="Rectángulo 1"/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3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CuadroTexto 2"/>
          <p:cNvSpPr txBox="1"/>
          <p:nvPr/>
        </p:nvSpPr>
        <p:spPr>
          <a:xfrm>
            <a:off x="268735" y="729632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35" name="Google Shape;113;p4"/>
          <p:cNvSpPr/>
          <p:nvPr/>
        </p:nvSpPr>
        <p:spPr>
          <a:xfrm>
            <a:off x="342195" y="1180894"/>
            <a:ext cx="4972082" cy="58366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36" name="Imagen 9" descr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893346"/>
            <a:ext cx="5244042" cy="288067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200535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138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39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1" name="Google Shape;114;p4"/>
          <p:cNvSpPr txBox="1"/>
          <p:nvPr/>
        </p:nvSpPr>
        <p:spPr>
          <a:xfrm>
            <a:off x="507489" y="1604093"/>
            <a:ext cx="5542786" cy="181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600"/>
            </a:pPr>
            <a:r>
              <a:rPr dirty="0"/>
              <a:t>Ferias de </a:t>
            </a:r>
            <a:r>
              <a:rPr dirty="0" err="1"/>
              <a:t>Servicios</a:t>
            </a:r>
            <a:r>
              <a:rPr dirty="0"/>
              <a:t> Isvimed: </a:t>
            </a:r>
            <a:r>
              <a:rPr dirty="0" err="1"/>
              <a:t>información</a:t>
            </a:r>
            <a:r>
              <a:rPr dirty="0"/>
              <a:t> de </a:t>
            </a:r>
            <a:r>
              <a:rPr dirty="0" err="1"/>
              <a:t>requisitos</a:t>
            </a:r>
            <a:r>
              <a:rPr dirty="0"/>
              <a:t> y </a:t>
            </a:r>
            <a:r>
              <a:rPr dirty="0" err="1"/>
              <a:t>procedimientos</a:t>
            </a:r>
            <a:r>
              <a:rPr dirty="0"/>
              <a:t> de los </a:t>
            </a:r>
            <a:r>
              <a:rPr dirty="0" err="1"/>
              <a:t>programas</a:t>
            </a:r>
            <a:r>
              <a:rPr dirty="0"/>
              <a:t> y proyectos del </a:t>
            </a:r>
            <a:r>
              <a:rPr lang="es-ES" dirty="0"/>
              <a:t>instituto</a:t>
            </a:r>
            <a:r>
              <a:rPr dirty="0"/>
              <a:t>.</a:t>
            </a:r>
          </a:p>
          <a:p>
            <a:pPr>
              <a:defRPr sz="1600"/>
            </a:pPr>
            <a:endParaRPr dirty="0"/>
          </a:p>
          <a:p>
            <a:pPr>
              <a:defRPr sz="1600"/>
            </a:pPr>
            <a:r>
              <a:rPr dirty="0" err="1"/>
              <a:t>Reuniones</a:t>
            </a:r>
            <a:r>
              <a:rPr dirty="0"/>
              <a:t> con </a:t>
            </a:r>
            <a:r>
              <a:rPr dirty="0" err="1"/>
              <a:t>comunidades</a:t>
            </a:r>
            <a:r>
              <a:rPr dirty="0"/>
              <a:t> del </a:t>
            </a:r>
            <a:r>
              <a:rPr dirty="0" err="1"/>
              <a:t>Programa</a:t>
            </a:r>
            <a:r>
              <a:rPr dirty="0"/>
              <a:t> de </a:t>
            </a:r>
            <a:r>
              <a:rPr dirty="0" err="1"/>
              <a:t>Planeación</a:t>
            </a:r>
            <a:r>
              <a:rPr dirty="0"/>
              <a:t> del Desarrollo Local y </a:t>
            </a:r>
            <a:r>
              <a:rPr dirty="0" err="1"/>
              <a:t>Presupuesto</a:t>
            </a:r>
            <a:r>
              <a:rPr dirty="0"/>
              <a:t> </a:t>
            </a:r>
            <a:r>
              <a:rPr dirty="0" err="1"/>
              <a:t>Participativo</a:t>
            </a:r>
            <a:r>
              <a:rPr dirty="0"/>
              <a:t> – </a:t>
            </a:r>
            <a:r>
              <a:rPr b="1" dirty="0"/>
              <a:t>PDL y PP </a:t>
            </a:r>
            <a:r>
              <a:rPr dirty="0"/>
              <a:t>- </a:t>
            </a:r>
            <a:r>
              <a:rPr dirty="0" err="1"/>
              <a:t>Consejos</a:t>
            </a:r>
            <a:r>
              <a:rPr dirty="0"/>
              <a:t> </a:t>
            </a:r>
            <a:r>
              <a:rPr dirty="0" err="1"/>
              <a:t>Comunales</a:t>
            </a:r>
            <a:r>
              <a:rPr dirty="0"/>
              <a:t> y </a:t>
            </a:r>
            <a:r>
              <a:rPr dirty="0" err="1"/>
              <a:t>Corregimentales</a:t>
            </a:r>
            <a:r>
              <a:rPr dirty="0"/>
              <a:t> de </a:t>
            </a:r>
            <a:r>
              <a:rPr dirty="0" err="1"/>
              <a:t>Planeación</a:t>
            </a:r>
            <a:r>
              <a:rPr dirty="0"/>
              <a:t> -</a:t>
            </a:r>
            <a:r>
              <a:rPr b="1" dirty="0"/>
              <a:t>CCP</a:t>
            </a:r>
            <a:r>
              <a:rPr dirty="0"/>
              <a:t> (</a:t>
            </a:r>
            <a:r>
              <a:rPr dirty="0" err="1"/>
              <a:t>Temas</a:t>
            </a:r>
            <a:r>
              <a:rPr dirty="0"/>
              <a:t>: </a:t>
            </a:r>
            <a:r>
              <a:rPr dirty="0" err="1"/>
              <a:t>Socialización</a:t>
            </a:r>
            <a:r>
              <a:rPr dirty="0"/>
              <a:t> de </a:t>
            </a:r>
            <a:r>
              <a:rPr dirty="0" err="1"/>
              <a:t>ejecución</a:t>
            </a:r>
            <a:r>
              <a:rPr dirty="0"/>
              <a:t> de PDL y PP</a:t>
            </a:r>
            <a:r>
              <a:rPr lang="es-ES" dirty="0"/>
              <a:t>).</a:t>
            </a:r>
            <a:endParaRPr dirty="0"/>
          </a:p>
        </p:txBody>
      </p:sp>
      <p:sp>
        <p:nvSpPr>
          <p:cNvPr id="142" name="Rectángulo 1"/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3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CuadroTexto 2"/>
          <p:cNvSpPr txBox="1"/>
          <p:nvPr/>
        </p:nvSpPr>
        <p:spPr>
          <a:xfrm>
            <a:off x="268735" y="729632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45" name="Google Shape;113;p4"/>
          <p:cNvSpPr/>
          <p:nvPr/>
        </p:nvSpPr>
        <p:spPr>
          <a:xfrm>
            <a:off x="342195" y="1180894"/>
            <a:ext cx="4972082" cy="58366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6" name="CuadroTexto 3"/>
          <p:cNvSpPr txBox="1"/>
          <p:nvPr/>
        </p:nvSpPr>
        <p:spPr>
          <a:xfrm>
            <a:off x="507483" y="3616436"/>
            <a:ext cx="6118770" cy="27039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lnSpc>
                <a:spcPct val="150000"/>
              </a:lnSpc>
              <a:defRPr b="1"/>
            </a:pPr>
            <a:r>
              <a:rPr dirty="0"/>
              <a:t>2 Santa Cruz	3 Manrique         		 4 Aranjuez</a:t>
            </a:r>
          </a:p>
          <a:p>
            <a:pPr>
              <a:lnSpc>
                <a:spcPct val="150000"/>
              </a:lnSpc>
              <a:defRPr b="1"/>
            </a:pPr>
            <a:r>
              <a:rPr dirty="0"/>
              <a:t>5 Castilla		6 </a:t>
            </a:r>
            <a:r>
              <a:rPr dirty="0" err="1"/>
              <a:t>Doce</a:t>
            </a:r>
            <a:r>
              <a:rPr dirty="0"/>
              <a:t> de </a:t>
            </a:r>
            <a:r>
              <a:rPr dirty="0" err="1"/>
              <a:t>Octubre</a:t>
            </a:r>
            <a:r>
              <a:rPr dirty="0"/>
              <a:t> </a:t>
            </a:r>
            <a:r>
              <a:rPr lang="es-ES" dirty="0"/>
              <a:t>     </a:t>
            </a:r>
            <a:r>
              <a:rPr dirty="0"/>
              <a:t>	 7 Robledo</a:t>
            </a:r>
          </a:p>
          <a:p>
            <a:pPr>
              <a:lnSpc>
                <a:spcPct val="150000"/>
              </a:lnSpc>
              <a:defRPr b="1"/>
            </a:pPr>
            <a:r>
              <a:rPr dirty="0"/>
              <a:t>8 Villa Hermosa 	9 Buenos Aires		 11 </a:t>
            </a:r>
            <a:r>
              <a:rPr dirty="0" err="1"/>
              <a:t>Laureles</a:t>
            </a:r>
            <a:endParaRPr dirty="0"/>
          </a:p>
          <a:p>
            <a:pPr>
              <a:lnSpc>
                <a:spcPct val="150000"/>
              </a:lnSpc>
              <a:defRPr b="1"/>
            </a:pPr>
            <a:r>
              <a:rPr dirty="0"/>
              <a:t>13 San Javier	14 El </a:t>
            </a:r>
            <a:r>
              <a:rPr dirty="0" err="1"/>
              <a:t>Poblado</a:t>
            </a:r>
            <a:r>
              <a:rPr dirty="0"/>
              <a:t>		15 </a:t>
            </a:r>
            <a:r>
              <a:rPr dirty="0" err="1"/>
              <a:t>Guayabal</a:t>
            </a:r>
            <a:endParaRPr dirty="0"/>
          </a:p>
          <a:p>
            <a:pPr>
              <a:lnSpc>
                <a:spcPct val="150000"/>
              </a:lnSpc>
              <a:defRPr b="1"/>
            </a:pPr>
            <a:r>
              <a:rPr dirty="0"/>
              <a:t>16 </a:t>
            </a:r>
            <a:r>
              <a:rPr dirty="0" err="1"/>
              <a:t>Belén</a:t>
            </a:r>
            <a:r>
              <a:rPr dirty="0"/>
              <a:t> 		50 San Sebastián de Palmitas	60 San Cristóbal </a:t>
            </a:r>
          </a:p>
          <a:p>
            <a:pPr>
              <a:lnSpc>
                <a:spcPct val="150000"/>
              </a:lnSpc>
              <a:defRPr b="1"/>
            </a:pPr>
            <a:r>
              <a:rPr dirty="0"/>
              <a:t>70 Altavista </a:t>
            </a:r>
          </a:p>
          <a:p>
            <a:pPr>
              <a:lnSpc>
                <a:spcPct val="150000"/>
              </a:lnSpc>
              <a:defRPr b="1"/>
            </a:pPr>
            <a:r>
              <a:rPr dirty="0"/>
              <a:t>80 San Antonio</a:t>
            </a:r>
          </a:p>
          <a:p>
            <a:pPr>
              <a:lnSpc>
                <a:spcPct val="150000"/>
              </a:lnSpc>
              <a:defRPr b="1"/>
            </a:pPr>
            <a:r>
              <a:rPr dirty="0"/>
              <a:t>de Prado</a:t>
            </a:r>
          </a:p>
        </p:txBody>
      </p:sp>
      <p:sp>
        <p:nvSpPr>
          <p:cNvPr id="147" name="Google Shape;113;p4"/>
          <p:cNvSpPr/>
          <p:nvPr/>
        </p:nvSpPr>
        <p:spPr>
          <a:xfrm rot="5400000">
            <a:off x="1010679" y="4764735"/>
            <a:ext cx="22367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8" name="Google Shape;113;p4"/>
          <p:cNvSpPr/>
          <p:nvPr/>
        </p:nvSpPr>
        <p:spPr>
          <a:xfrm rot="5400000">
            <a:off x="4242839" y="4421461"/>
            <a:ext cx="1619175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49" name="Google Shape;113;p4"/>
          <p:cNvSpPr/>
          <p:nvPr/>
        </p:nvSpPr>
        <p:spPr>
          <a:xfrm rot="5400000">
            <a:off x="-713234" y="4764735"/>
            <a:ext cx="22367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50" name="Imagen 13" descr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7585" y="1509747"/>
            <a:ext cx="5106405" cy="313439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458942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4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152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53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5" name="Google Shape;114;p4"/>
          <p:cNvSpPr txBox="1"/>
          <p:nvPr/>
        </p:nvSpPr>
        <p:spPr>
          <a:xfrm>
            <a:off x="507489" y="1604092"/>
            <a:ext cx="5542786" cy="29576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rPr dirty="0"/>
              <a:t>Política </a:t>
            </a:r>
            <a:r>
              <a:rPr dirty="0" err="1"/>
              <a:t>Pública</a:t>
            </a:r>
            <a:r>
              <a:rPr dirty="0"/>
              <a:t> de </a:t>
            </a:r>
            <a:r>
              <a:rPr dirty="0" err="1"/>
              <a:t>Inquilinatos</a:t>
            </a:r>
            <a:r>
              <a:rPr dirty="0"/>
              <a:t>: </a:t>
            </a:r>
            <a:r>
              <a:rPr b="0" dirty="0" err="1"/>
              <a:t>c</a:t>
            </a:r>
            <a:r>
              <a:rPr b="0" dirty="0" err="1">
                <a:solidFill>
                  <a:srgbClr val="212121"/>
                </a:solidFill>
              </a:rPr>
              <a:t>ontrato</a:t>
            </a:r>
            <a:r>
              <a:rPr b="0" dirty="0">
                <a:solidFill>
                  <a:srgbClr val="212121"/>
                </a:solidFill>
              </a:rPr>
              <a:t> con la </a:t>
            </a:r>
            <a:r>
              <a:rPr b="0" dirty="0" err="1">
                <a:solidFill>
                  <a:srgbClr val="212121"/>
                </a:solidFill>
              </a:rPr>
              <a:t>Corporación</a:t>
            </a:r>
            <a:r>
              <a:rPr b="0" dirty="0">
                <a:solidFill>
                  <a:srgbClr val="212121"/>
                </a:solidFill>
              </a:rPr>
              <a:t> para la </a:t>
            </a:r>
            <a:r>
              <a:rPr b="0" dirty="0" err="1">
                <a:solidFill>
                  <a:srgbClr val="212121"/>
                </a:solidFill>
              </a:rPr>
              <a:t>Atención</a:t>
            </a:r>
            <a:r>
              <a:rPr b="0" dirty="0">
                <a:solidFill>
                  <a:srgbClr val="212121"/>
                </a:solidFill>
              </a:rPr>
              <a:t> </a:t>
            </a:r>
            <a:r>
              <a:rPr b="0" dirty="0" err="1">
                <a:solidFill>
                  <a:srgbClr val="212121"/>
                </a:solidFill>
              </a:rPr>
              <a:t>en</a:t>
            </a:r>
            <a:r>
              <a:rPr b="0" dirty="0">
                <a:solidFill>
                  <a:srgbClr val="212121"/>
                </a:solidFill>
              </a:rPr>
              <a:t> </a:t>
            </a:r>
            <a:r>
              <a:rPr b="0" dirty="0" err="1">
                <a:solidFill>
                  <a:srgbClr val="212121"/>
                </a:solidFill>
              </a:rPr>
              <a:t>Salud</a:t>
            </a:r>
            <a:r>
              <a:rPr b="0" dirty="0">
                <a:solidFill>
                  <a:srgbClr val="212121"/>
                </a:solidFill>
              </a:rPr>
              <a:t>, la </a:t>
            </a:r>
            <a:r>
              <a:rPr b="0" dirty="0" err="1">
                <a:solidFill>
                  <a:srgbClr val="212121"/>
                </a:solidFill>
              </a:rPr>
              <a:t>Bioética</a:t>
            </a:r>
            <a:r>
              <a:rPr b="0" dirty="0">
                <a:solidFill>
                  <a:srgbClr val="212121"/>
                </a:solidFill>
              </a:rPr>
              <a:t> y el Medio </a:t>
            </a:r>
            <a:r>
              <a:rPr b="0" dirty="0" err="1">
                <a:solidFill>
                  <a:srgbClr val="212121"/>
                </a:solidFill>
              </a:rPr>
              <a:t>Ambiente</a:t>
            </a:r>
            <a:r>
              <a:rPr b="0" dirty="0">
                <a:solidFill>
                  <a:srgbClr val="212121"/>
                </a:solidFill>
              </a:rPr>
              <a:t> -PARTENON-, </a:t>
            </a:r>
            <a:r>
              <a:rPr b="0" dirty="0" err="1">
                <a:solidFill>
                  <a:srgbClr val="212121"/>
                </a:solidFill>
              </a:rPr>
              <a:t>desde</a:t>
            </a:r>
            <a:r>
              <a:rPr b="0" dirty="0">
                <a:solidFill>
                  <a:srgbClr val="212121"/>
                </a:solidFill>
              </a:rPr>
              <a:t> el 4 de </a:t>
            </a:r>
            <a:r>
              <a:rPr b="0" dirty="0" err="1">
                <a:solidFill>
                  <a:srgbClr val="212121"/>
                </a:solidFill>
              </a:rPr>
              <a:t>octubre</a:t>
            </a:r>
            <a:r>
              <a:rPr b="0" dirty="0">
                <a:solidFill>
                  <a:srgbClr val="212121"/>
                </a:solidFill>
              </a:rPr>
              <a:t> al 31 de </a:t>
            </a:r>
            <a:r>
              <a:rPr b="0" dirty="0" err="1">
                <a:solidFill>
                  <a:srgbClr val="212121"/>
                </a:solidFill>
              </a:rPr>
              <a:t>diciembre</a:t>
            </a:r>
            <a:r>
              <a:rPr b="0" dirty="0">
                <a:solidFill>
                  <a:srgbClr val="212121"/>
                </a:solidFill>
              </a:rPr>
              <a:t> de 2021, </a:t>
            </a:r>
            <a:r>
              <a:rPr b="0" dirty="0" err="1">
                <a:solidFill>
                  <a:srgbClr val="212121"/>
                </a:solidFill>
              </a:rPr>
              <a:t>donde</a:t>
            </a:r>
            <a:r>
              <a:rPr b="0" dirty="0">
                <a:solidFill>
                  <a:srgbClr val="212121"/>
                </a:solidFill>
              </a:rPr>
              <a:t> se </a:t>
            </a:r>
            <a:r>
              <a:rPr b="0" dirty="0" err="1">
                <a:solidFill>
                  <a:srgbClr val="212121"/>
                </a:solidFill>
              </a:rPr>
              <a:t>realizará</a:t>
            </a:r>
            <a:r>
              <a:rPr b="0" dirty="0">
                <a:solidFill>
                  <a:srgbClr val="212121"/>
                </a:solidFill>
              </a:rPr>
              <a:t> la </a:t>
            </a:r>
            <a:r>
              <a:rPr b="0" dirty="0" err="1">
                <a:solidFill>
                  <a:srgbClr val="212121"/>
                </a:solidFill>
              </a:rPr>
              <a:t>caracterización</a:t>
            </a:r>
            <a:r>
              <a:rPr b="0" dirty="0">
                <a:solidFill>
                  <a:srgbClr val="212121"/>
                </a:solidFill>
              </a:rPr>
              <a:t> de un </a:t>
            </a:r>
            <a:r>
              <a:rPr b="0" dirty="0" err="1">
                <a:solidFill>
                  <a:srgbClr val="212121"/>
                </a:solidFill>
              </a:rPr>
              <a:t>porcentaje</a:t>
            </a:r>
            <a:r>
              <a:rPr b="0" dirty="0">
                <a:solidFill>
                  <a:srgbClr val="212121"/>
                </a:solidFill>
              </a:rPr>
              <a:t> de las </a:t>
            </a:r>
            <a:r>
              <a:rPr b="0" dirty="0" err="1">
                <a:solidFill>
                  <a:srgbClr val="212121"/>
                </a:solidFill>
              </a:rPr>
              <a:t>familias</a:t>
            </a:r>
            <a:r>
              <a:rPr b="0" dirty="0">
                <a:solidFill>
                  <a:srgbClr val="212121"/>
                </a:solidFill>
              </a:rPr>
              <a:t> de los </a:t>
            </a:r>
            <a:r>
              <a:rPr b="0" dirty="0" err="1">
                <a:solidFill>
                  <a:srgbClr val="212121"/>
                </a:solidFill>
              </a:rPr>
              <a:t>inquilinatos</a:t>
            </a:r>
            <a:r>
              <a:rPr b="0" dirty="0">
                <a:solidFill>
                  <a:srgbClr val="212121"/>
                </a:solidFill>
              </a:rPr>
              <a:t> </a:t>
            </a:r>
            <a:r>
              <a:rPr b="0" dirty="0" err="1">
                <a:solidFill>
                  <a:srgbClr val="212121"/>
                </a:solidFill>
              </a:rPr>
              <a:t>identificados</a:t>
            </a:r>
            <a:r>
              <a:rPr b="0" dirty="0">
                <a:solidFill>
                  <a:srgbClr val="212121"/>
                </a:solidFill>
              </a:rPr>
              <a:t> </a:t>
            </a:r>
            <a:r>
              <a:rPr b="0" dirty="0" err="1">
                <a:solidFill>
                  <a:srgbClr val="212121"/>
                </a:solidFill>
              </a:rPr>
              <a:t>en</a:t>
            </a:r>
            <a:r>
              <a:rPr b="0" dirty="0">
                <a:solidFill>
                  <a:srgbClr val="212121"/>
                </a:solidFill>
              </a:rPr>
              <a:t> la </a:t>
            </a:r>
            <a:r>
              <a:rPr b="0" dirty="0" err="1">
                <a:solidFill>
                  <a:srgbClr val="212121"/>
                </a:solidFill>
              </a:rPr>
              <a:t>comuna</a:t>
            </a:r>
            <a:r>
              <a:rPr b="0" dirty="0">
                <a:solidFill>
                  <a:srgbClr val="212121"/>
                </a:solidFill>
              </a:rPr>
              <a:t> 10.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212121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212121"/>
                </a:solidFill>
              </a:defRPr>
            </a:pPr>
            <a:r>
              <a:rPr dirty="0"/>
              <a:t>Se </a:t>
            </a:r>
            <a:r>
              <a:rPr dirty="0" err="1"/>
              <a:t>inició</a:t>
            </a:r>
            <a:r>
              <a:rPr dirty="0"/>
              <a:t> la </a:t>
            </a:r>
            <a:r>
              <a:rPr dirty="0" err="1"/>
              <a:t>sensibilización</a:t>
            </a:r>
            <a:r>
              <a:rPr dirty="0"/>
              <a:t> de los </a:t>
            </a:r>
            <a:r>
              <a:rPr dirty="0" err="1"/>
              <a:t>inquilinatos</a:t>
            </a:r>
            <a:r>
              <a:rPr dirty="0"/>
              <a:t> de Prado Centro con </a:t>
            </a:r>
            <a:r>
              <a:rPr dirty="0" err="1"/>
              <a:t>recorrido</a:t>
            </a:r>
            <a:r>
              <a:rPr dirty="0"/>
              <a:t> </a:t>
            </a:r>
            <a:r>
              <a:rPr dirty="0" err="1"/>
              <a:t>entregando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del </a:t>
            </a:r>
            <a:r>
              <a:rPr dirty="0" err="1"/>
              <a:t>licenciamiento</a:t>
            </a:r>
            <a:r>
              <a:rPr dirty="0"/>
              <a:t> y volante con el </a:t>
            </a:r>
            <a:r>
              <a:rPr dirty="0" err="1"/>
              <a:t>procedimiento</a:t>
            </a:r>
            <a:r>
              <a:rPr dirty="0"/>
              <a:t>.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lnSpc>
                <a:spcPct val="107000"/>
              </a:lnSpc>
              <a:spcBef>
                <a:spcPts val="800"/>
              </a:spcBef>
              <a:defRPr sz="1600"/>
            </a:pPr>
            <a:r>
              <a:rPr dirty="0"/>
              <a:t> 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Rectángulo 1"/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7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CuadroTexto 2"/>
          <p:cNvSpPr txBox="1"/>
          <p:nvPr/>
        </p:nvSpPr>
        <p:spPr>
          <a:xfrm>
            <a:off x="268735" y="729632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59" name="Google Shape;113;p4"/>
          <p:cNvSpPr/>
          <p:nvPr/>
        </p:nvSpPr>
        <p:spPr>
          <a:xfrm>
            <a:off x="342195" y="1180894"/>
            <a:ext cx="4972082" cy="58366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60" name="Imagen 13" descr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436" y="1336151"/>
            <a:ext cx="2986558" cy="38323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n 15" descr="Imagen 15"/>
          <p:cNvPicPr>
            <a:picLocks noChangeAspect="1"/>
          </p:cNvPicPr>
          <p:nvPr/>
        </p:nvPicPr>
        <p:blipFill>
          <a:blip r:embed="rId5"/>
          <a:srcRect t="19940" b="14200"/>
          <a:stretch>
            <a:fillRect/>
          </a:stretch>
        </p:blipFill>
        <p:spPr>
          <a:xfrm>
            <a:off x="818533" y="4294073"/>
            <a:ext cx="4495743" cy="221939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238245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163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64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6" name="Google Shape;114;p4"/>
          <p:cNvSpPr txBox="1"/>
          <p:nvPr/>
        </p:nvSpPr>
        <p:spPr>
          <a:xfrm>
            <a:off x="507488" y="1474996"/>
            <a:ext cx="7063202" cy="54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t>Servidores: </a:t>
            </a:r>
            <a:r>
              <a:rPr b="0"/>
              <a:t>café con la Directora y diferentes eventos como el Concurso de Talentos Isvimed y la llegada de los empleados a la presencialidad.</a:t>
            </a:r>
          </a:p>
        </p:txBody>
      </p:sp>
      <p:sp>
        <p:nvSpPr>
          <p:cNvPr id="167" name="Rectángulo 1"/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68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CuadroTexto 2"/>
          <p:cNvSpPr txBox="1"/>
          <p:nvPr/>
        </p:nvSpPr>
        <p:spPr>
          <a:xfrm>
            <a:off x="268735" y="729632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70" name="Google Shape;113;p4"/>
          <p:cNvSpPr/>
          <p:nvPr/>
        </p:nvSpPr>
        <p:spPr>
          <a:xfrm>
            <a:off x="342195" y="1180894"/>
            <a:ext cx="4972082" cy="58366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71" name="Imagen 4" descr="Imagen 4"/>
          <p:cNvPicPr>
            <a:picLocks noChangeAspect="1"/>
          </p:cNvPicPr>
          <p:nvPr/>
        </p:nvPicPr>
        <p:blipFill>
          <a:blip r:embed="rId4"/>
          <a:srcRect b="3343"/>
          <a:stretch>
            <a:fillRect/>
          </a:stretch>
        </p:blipFill>
        <p:spPr>
          <a:xfrm>
            <a:off x="461764" y="2205317"/>
            <a:ext cx="3095942" cy="414537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n 6" descr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5164" y="2205317"/>
            <a:ext cx="3466055" cy="2441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n 10" descr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3129" y="2205317"/>
            <a:ext cx="3255784" cy="244183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201880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175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76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78" name="Google Shape;114;p4"/>
          <p:cNvSpPr txBox="1"/>
          <p:nvPr/>
        </p:nvSpPr>
        <p:spPr>
          <a:xfrm>
            <a:off x="6372488" y="2561522"/>
            <a:ext cx="5070954" cy="1456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t>Interinstitucional: </a:t>
            </a:r>
            <a:r>
              <a:rPr b="0"/>
              <a:t>se han acompañado Ferias promovidas por las Secretarías de Gobierno y Gestión del Gabinete; Gerencia de Corregimientos; Gerencia del Centro, Secretaría de Medio Ambiente, Secretaria de Gestión y Control Territorial.</a:t>
            </a:r>
          </a:p>
        </p:txBody>
      </p:sp>
      <p:sp>
        <p:nvSpPr>
          <p:cNvPr id="179" name="Rectángulo 1"/>
          <p:cNvSpPr/>
          <p:nvPr/>
        </p:nvSpPr>
        <p:spPr>
          <a:xfrm>
            <a:off x="9735671" y="5324765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80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CuadroTexto 2"/>
          <p:cNvSpPr txBox="1"/>
          <p:nvPr/>
        </p:nvSpPr>
        <p:spPr>
          <a:xfrm>
            <a:off x="6133734" y="1687061"/>
            <a:ext cx="518525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82" name="Google Shape;113;p4"/>
          <p:cNvSpPr/>
          <p:nvPr/>
        </p:nvSpPr>
        <p:spPr>
          <a:xfrm>
            <a:off x="6207193" y="2138324"/>
            <a:ext cx="4972082" cy="58366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183" name="Imagen 11" descr="Imagen 11"/>
          <p:cNvPicPr>
            <a:picLocks noChangeAspect="1"/>
          </p:cNvPicPr>
          <p:nvPr/>
        </p:nvPicPr>
        <p:blipFill>
          <a:blip r:embed="rId4"/>
          <a:srcRect t="15910"/>
          <a:stretch>
            <a:fillRect/>
          </a:stretch>
        </p:blipFill>
        <p:spPr>
          <a:xfrm>
            <a:off x="485590" y="338135"/>
            <a:ext cx="4901881" cy="30979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n 12" descr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590" y="3491629"/>
            <a:ext cx="4901881" cy="31563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559623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8" name="Google Shape;120;p5"/>
          <p:cNvGrpSpPr/>
          <p:nvPr/>
        </p:nvGrpSpPr>
        <p:grpSpPr>
          <a:xfrm>
            <a:off x="3051" y="1714"/>
            <a:ext cx="12187425" cy="6855426"/>
            <a:chOff x="0" y="0"/>
            <a:chExt cx="12187424" cy="6855425"/>
          </a:xfrm>
        </p:grpSpPr>
        <p:sp>
          <p:nvSpPr>
            <p:cNvPr id="186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87" name="image16.jpeg" descr="image1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89" name="Google Shape;121;p5"/>
          <p:cNvSpPr txBox="1"/>
          <p:nvPr/>
        </p:nvSpPr>
        <p:spPr>
          <a:xfrm>
            <a:off x="713380" y="2887310"/>
            <a:ext cx="3376550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 sz="2000" b="1"/>
            </a:pPr>
            <a:r>
              <a:t>1. Comisión Accidental 052 de 2020</a:t>
            </a:r>
            <a:r>
              <a:rPr b="0"/>
              <a:t> </a:t>
            </a:r>
          </a:p>
        </p:txBody>
      </p:sp>
      <p:sp>
        <p:nvSpPr>
          <p:cNvPr id="190" name="Google Shape;123;p5"/>
          <p:cNvSpPr txBox="1"/>
          <p:nvPr/>
        </p:nvSpPr>
        <p:spPr>
          <a:xfrm>
            <a:off x="4392752" y="3718433"/>
            <a:ext cx="3301268" cy="2031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rPr lang="es-ES" dirty="0"/>
              <a:t>“</a:t>
            </a:r>
            <a:r>
              <a:rPr dirty="0" err="1"/>
              <a:t>Relacionado</a:t>
            </a:r>
            <a:r>
              <a:rPr dirty="0"/>
              <a:t> con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tema</a:t>
            </a:r>
            <a:r>
              <a:rPr dirty="0"/>
              <a:t> de </a:t>
            </a:r>
            <a:r>
              <a:rPr dirty="0" err="1"/>
              <a:t>infraestructura</a:t>
            </a:r>
            <a:r>
              <a:rPr dirty="0"/>
              <a:t> </a:t>
            </a:r>
            <a:r>
              <a:rPr dirty="0" err="1"/>
              <a:t>aprobada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07 de </a:t>
            </a:r>
            <a:r>
              <a:rPr dirty="0" err="1"/>
              <a:t>enero</a:t>
            </a:r>
            <a:r>
              <a:rPr dirty="0"/>
              <a:t> del </a:t>
            </a:r>
            <a:r>
              <a:rPr dirty="0" err="1"/>
              <a:t>año</a:t>
            </a:r>
            <a:r>
              <a:rPr dirty="0"/>
              <a:t> 2020, con </a:t>
            </a:r>
            <a:r>
              <a:rPr dirty="0" err="1"/>
              <a:t>el</a:t>
            </a:r>
            <a:r>
              <a:rPr dirty="0"/>
              <a:t> fin de </a:t>
            </a:r>
            <a:r>
              <a:rPr lang="es-ES" dirty="0"/>
              <a:t>dar s</a:t>
            </a:r>
            <a:r>
              <a:rPr dirty="0" err="1"/>
              <a:t>eguimiento</a:t>
            </a:r>
            <a:r>
              <a:rPr dirty="0"/>
              <a:t> a los proyectos </a:t>
            </a:r>
            <a:r>
              <a:rPr dirty="0" err="1"/>
              <a:t>ejecutados</a:t>
            </a:r>
            <a:r>
              <a:rPr dirty="0"/>
              <a:t> y </a:t>
            </a:r>
            <a:r>
              <a:rPr dirty="0" err="1"/>
              <a:t>planeados</a:t>
            </a:r>
            <a:r>
              <a:rPr dirty="0"/>
              <a:t> para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mantenimiento</a:t>
            </a:r>
            <a:r>
              <a:rPr dirty="0"/>
              <a:t> y/o </a:t>
            </a:r>
            <a:r>
              <a:rPr dirty="0" err="1"/>
              <a:t>construcción</a:t>
            </a:r>
            <a:r>
              <a:rPr dirty="0"/>
              <a:t> de </a:t>
            </a:r>
            <a:r>
              <a:rPr dirty="0" err="1"/>
              <a:t>infraestructura</a:t>
            </a:r>
            <a:r>
              <a:rPr dirty="0"/>
              <a:t> vial, </a:t>
            </a:r>
            <a:r>
              <a:rPr dirty="0" err="1"/>
              <a:t>vivienda</a:t>
            </a:r>
            <a:r>
              <a:rPr dirty="0"/>
              <a:t> </a:t>
            </a:r>
            <a:r>
              <a:rPr dirty="0" err="1"/>
              <a:t>urbana</a:t>
            </a:r>
            <a:r>
              <a:rPr dirty="0"/>
              <a:t> y rural, que </a:t>
            </a:r>
            <a:r>
              <a:rPr dirty="0" err="1"/>
              <a:t>mejoren</a:t>
            </a:r>
            <a:r>
              <a:rPr dirty="0"/>
              <a:t> </a:t>
            </a:r>
            <a:r>
              <a:rPr dirty="0" err="1"/>
              <a:t>el</a:t>
            </a:r>
            <a:r>
              <a:rPr dirty="0"/>
              <a:t> </a:t>
            </a:r>
            <a:r>
              <a:rPr dirty="0" err="1"/>
              <a:t>hábitat</a:t>
            </a:r>
            <a:r>
              <a:rPr dirty="0"/>
              <a:t> de la ciudad de Medellín”.</a:t>
            </a:r>
          </a:p>
          <a:p>
            <a:pPr algn="just">
              <a:defRPr b="1"/>
            </a:pPr>
            <a:r>
              <a:rPr dirty="0"/>
              <a:t>Alfredo Ramos Maya – </a:t>
            </a:r>
            <a:r>
              <a:rPr dirty="0" err="1"/>
              <a:t>Concejal</a:t>
            </a:r>
            <a:r>
              <a:rPr dirty="0"/>
              <a:t>.</a:t>
            </a:r>
          </a:p>
        </p:txBody>
      </p:sp>
      <p:sp>
        <p:nvSpPr>
          <p:cNvPr id="191" name="Google Shape;124;p5"/>
          <p:cNvSpPr txBox="1"/>
          <p:nvPr/>
        </p:nvSpPr>
        <p:spPr>
          <a:xfrm>
            <a:off x="4392753" y="2887310"/>
            <a:ext cx="3617871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2. Comisión Accidental 049 de 2020</a:t>
            </a:r>
          </a:p>
        </p:txBody>
      </p:sp>
      <p:sp>
        <p:nvSpPr>
          <p:cNvPr id="192" name="Google Shape;125;p5"/>
          <p:cNvSpPr txBox="1"/>
          <p:nvPr/>
        </p:nvSpPr>
        <p:spPr>
          <a:xfrm>
            <a:off x="8333381" y="2887310"/>
            <a:ext cx="3617870" cy="667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3. Comisión Accidental 089 de 2020</a:t>
            </a:r>
          </a:p>
        </p:txBody>
      </p:sp>
      <p:sp>
        <p:nvSpPr>
          <p:cNvPr id="193" name="Google Shape;126;p5"/>
          <p:cNvSpPr txBox="1"/>
          <p:nvPr/>
        </p:nvSpPr>
        <p:spPr>
          <a:xfrm>
            <a:off x="788662" y="3718433"/>
            <a:ext cx="3301268" cy="1711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"Analizar y hacerle seguimiento a las medidas que la administración municipal ha tomado y vaya a tomar para garantizar la transparencia en las distintas entidades adscritas, descentralizadas o vinculadas con el Municipio de Medellín”.</a:t>
            </a:r>
          </a:p>
          <a:p>
            <a:pPr algn="just">
              <a:defRPr b="1"/>
            </a:pPr>
            <a:r>
              <a:t>Alfredo Ramos Maya – Concejal.</a:t>
            </a:r>
          </a:p>
        </p:txBody>
      </p:sp>
      <p:sp>
        <p:nvSpPr>
          <p:cNvPr id="194" name="Google Shape;127;p5"/>
          <p:cNvSpPr txBox="1"/>
          <p:nvPr/>
        </p:nvSpPr>
        <p:spPr>
          <a:xfrm>
            <a:off x="8333382" y="3718433"/>
            <a:ext cx="3301267" cy="898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"Política Pública de Organismos Comunales".</a:t>
            </a:r>
          </a:p>
          <a:p>
            <a:pPr algn="just">
              <a:defRPr b="1"/>
            </a:pPr>
            <a:r>
              <a:t>Carlos Alberto Zuluaga Díaz – Concejal.</a:t>
            </a:r>
          </a:p>
        </p:txBody>
      </p:sp>
      <p:sp>
        <p:nvSpPr>
          <p:cNvPr id="195" name="CuadroTexto 10"/>
          <p:cNvSpPr txBox="1"/>
          <p:nvPr/>
        </p:nvSpPr>
        <p:spPr>
          <a:xfrm>
            <a:off x="372034" y="1764625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196" name="Google Shape;113;p4"/>
          <p:cNvSpPr/>
          <p:nvPr/>
        </p:nvSpPr>
        <p:spPr>
          <a:xfrm>
            <a:off x="445495" y="2180652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F8C72BAA-A888-7247-99D9-CA88C8E0C426}"/>
              </a:ext>
            </a:extLst>
          </p:cNvPr>
          <p:cNvSpPr/>
          <p:nvPr/>
        </p:nvSpPr>
        <p:spPr>
          <a:xfrm>
            <a:off x="9735671" y="5324765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Imagen 7" descr="Imagen 7">
            <a:extLst>
              <a:ext uri="{FF2B5EF4-FFF2-40B4-BE49-F238E27FC236}">
                <a16:creationId xmlns:a16="http://schemas.microsoft.com/office/drawing/2014/main" id="{7546CC0F-AC28-B646-92A7-74FE48B13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48848587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120;p5"/>
          <p:cNvGrpSpPr/>
          <p:nvPr/>
        </p:nvGrpSpPr>
        <p:grpSpPr>
          <a:xfrm>
            <a:off x="3051" y="1714"/>
            <a:ext cx="12187425" cy="6855426"/>
            <a:chOff x="0" y="0"/>
            <a:chExt cx="12187424" cy="6855425"/>
          </a:xfrm>
        </p:grpSpPr>
        <p:sp>
          <p:nvSpPr>
            <p:cNvPr id="198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199" name="image16.jpeg" descr="image1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1" name="Google Shape;121;p5"/>
          <p:cNvSpPr txBox="1"/>
          <p:nvPr/>
        </p:nvSpPr>
        <p:spPr>
          <a:xfrm>
            <a:off x="713380" y="2887310"/>
            <a:ext cx="3376550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algn="just">
              <a:defRPr sz="2000" b="1"/>
            </a:lvl1pPr>
          </a:lstStyle>
          <a:p>
            <a:r>
              <a:t>4. Comisión Accidental 21 de 2020 </a:t>
            </a:r>
          </a:p>
        </p:txBody>
      </p:sp>
      <p:sp>
        <p:nvSpPr>
          <p:cNvPr id="202" name="Google Shape;123;p5"/>
          <p:cNvSpPr txBox="1"/>
          <p:nvPr/>
        </p:nvSpPr>
        <p:spPr>
          <a:xfrm>
            <a:off x="4392752" y="3718433"/>
            <a:ext cx="3301268" cy="1304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“Hacer Seguimiento a la Gestión de Riesgos de Desastres en Medellín”.  Estas se han hecho para los sectores de riesgo Sinaí; Barrio El Pacífico; La Playita; El Paraíso.</a:t>
            </a:r>
          </a:p>
          <a:p>
            <a:pPr algn="just">
              <a:defRPr b="1"/>
            </a:pPr>
            <a:r>
              <a:t>Daniel Duque Velásquez – Concejal.</a:t>
            </a:r>
          </a:p>
        </p:txBody>
      </p:sp>
      <p:sp>
        <p:nvSpPr>
          <p:cNvPr id="203" name="Google Shape;124;p5"/>
          <p:cNvSpPr txBox="1"/>
          <p:nvPr/>
        </p:nvSpPr>
        <p:spPr>
          <a:xfrm>
            <a:off x="4392753" y="2887310"/>
            <a:ext cx="3617871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5. Comisión Accidental 206 de 2021</a:t>
            </a:r>
          </a:p>
        </p:txBody>
      </p:sp>
      <p:sp>
        <p:nvSpPr>
          <p:cNvPr id="204" name="Google Shape;125;p5"/>
          <p:cNvSpPr txBox="1"/>
          <p:nvPr/>
        </p:nvSpPr>
        <p:spPr>
          <a:xfrm>
            <a:off x="8333381" y="2887310"/>
            <a:ext cx="3617870" cy="667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6. Comisión Accidental 061 de 2021</a:t>
            </a:r>
          </a:p>
        </p:txBody>
      </p:sp>
      <p:sp>
        <p:nvSpPr>
          <p:cNvPr id="205" name="Google Shape;126;p5"/>
          <p:cNvSpPr txBox="1"/>
          <p:nvPr/>
        </p:nvSpPr>
        <p:spPr>
          <a:xfrm>
            <a:off x="788662" y="3718433"/>
            <a:ext cx="3301268" cy="491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Realizada el día 28 de abril de 2021. </a:t>
            </a:r>
            <a:r>
              <a:rPr b="1"/>
              <a:t>Daniel Carvalho Mejía – Concejal.</a:t>
            </a:r>
          </a:p>
        </p:txBody>
      </p:sp>
      <p:sp>
        <p:nvSpPr>
          <p:cNvPr id="206" name="Google Shape;127;p5"/>
          <p:cNvSpPr txBox="1"/>
          <p:nvPr/>
        </p:nvSpPr>
        <p:spPr>
          <a:xfrm>
            <a:off x="8333382" y="3718433"/>
            <a:ext cx="3301267" cy="695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"Seguimiento a la implementación del acuerdo de paz”.</a:t>
            </a:r>
          </a:p>
          <a:p>
            <a:pPr algn="just">
              <a:defRPr b="1"/>
            </a:pPr>
            <a:r>
              <a:t>Daniel Duque Velásquez - Concejal</a:t>
            </a:r>
          </a:p>
        </p:txBody>
      </p:sp>
      <p:sp>
        <p:nvSpPr>
          <p:cNvPr id="207" name="CuadroTexto 10"/>
          <p:cNvSpPr txBox="1"/>
          <p:nvPr/>
        </p:nvSpPr>
        <p:spPr>
          <a:xfrm>
            <a:off x="372034" y="1764625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08" name="Google Shape;113;p4"/>
          <p:cNvSpPr/>
          <p:nvPr/>
        </p:nvSpPr>
        <p:spPr>
          <a:xfrm>
            <a:off x="445495" y="2180652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A885FA69-5310-8E4A-B058-F35654601D1F}"/>
              </a:ext>
            </a:extLst>
          </p:cNvPr>
          <p:cNvSpPr/>
          <p:nvPr/>
        </p:nvSpPr>
        <p:spPr>
          <a:xfrm>
            <a:off x="9735671" y="5324765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Imagen 7" descr="Imagen 7">
            <a:extLst>
              <a:ext uri="{FF2B5EF4-FFF2-40B4-BE49-F238E27FC236}">
                <a16:creationId xmlns:a16="http://schemas.microsoft.com/office/drawing/2014/main" id="{851BA9B0-1036-8B4E-AA96-74ABEB2E3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64718109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120;p5"/>
          <p:cNvGrpSpPr/>
          <p:nvPr/>
        </p:nvGrpSpPr>
        <p:grpSpPr>
          <a:xfrm>
            <a:off x="3051" y="1714"/>
            <a:ext cx="12187425" cy="6855426"/>
            <a:chOff x="0" y="0"/>
            <a:chExt cx="12187424" cy="6855425"/>
          </a:xfrm>
        </p:grpSpPr>
        <p:sp>
          <p:nvSpPr>
            <p:cNvPr id="210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11" name="image16.jpeg" descr="image1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3" name="Google Shape;121;p5"/>
          <p:cNvSpPr txBox="1"/>
          <p:nvPr/>
        </p:nvSpPr>
        <p:spPr>
          <a:xfrm>
            <a:off x="713380" y="2575339"/>
            <a:ext cx="3376550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7. Comisión Accidental 045 de 2020</a:t>
            </a:r>
          </a:p>
        </p:txBody>
      </p:sp>
      <p:sp>
        <p:nvSpPr>
          <p:cNvPr id="214" name="Google Shape;123;p5"/>
          <p:cNvSpPr txBox="1"/>
          <p:nvPr/>
        </p:nvSpPr>
        <p:spPr>
          <a:xfrm>
            <a:off x="4392752" y="3406462"/>
            <a:ext cx="3301268" cy="1101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"Hacer seguimiento a la implementación de la política pública de protección de moradores”. </a:t>
            </a:r>
          </a:p>
          <a:p>
            <a:pPr algn="just">
              <a:defRPr b="1"/>
            </a:pPr>
            <a:r>
              <a:t>Lina Marcela García Gañán – Concejala.</a:t>
            </a:r>
          </a:p>
        </p:txBody>
      </p:sp>
      <p:sp>
        <p:nvSpPr>
          <p:cNvPr id="215" name="Google Shape;124;p5"/>
          <p:cNvSpPr txBox="1"/>
          <p:nvPr/>
        </p:nvSpPr>
        <p:spPr>
          <a:xfrm>
            <a:off x="4392753" y="2575339"/>
            <a:ext cx="3617871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8. Comisión Accidental 101 de 2020</a:t>
            </a:r>
          </a:p>
        </p:txBody>
      </p:sp>
      <p:sp>
        <p:nvSpPr>
          <p:cNvPr id="216" name="Google Shape;125;p5"/>
          <p:cNvSpPr txBox="1"/>
          <p:nvPr/>
        </p:nvSpPr>
        <p:spPr>
          <a:xfrm>
            <a:off x="8333381" y="2575339"/>
            <a:ext cx="3617870" cy="667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rPr dirty="0"/>
              <a:t>9. </a:t>
            </a:r>
            <a:r>
              <a:rPr dirty="0" err="1"/>
              <a:t>Comisión</a:t>
            </a:r>
            <a:r>
              <a:rPr dirty="0"/>
              <a:t> Accidental 217 de 2021</a:t>
            </a:r>
          </a:p>
        </p:txBody>
      </p:sp>
      <p:sp>
        <p:nvSpPr>
          <p:cNvPr id="217" name="Google Shape;126;p5"/>
          <p:cNvSpPr txBox="1"/>
          <p:nvPr/>
        </p:nvSpPr>
        <p:spPr>
          <a:xfrm>
            <a:off x="788662" y="3406462"/>
            <a:ext cx="3301268" cy="1711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t> "Seguimiento al proyecto Corredor de Movilidad de la Avenida 80 (Línea o del Sistema Metro), incluyendo al actual sistema provisional de buses eléctricos, la construcción de intercambios viales y la futura implementación de un metro ligero o tranvía”. </a:t>
            </a:r>
          </a:p>
          <a:p>
            <a:pPr algn="just">
              <a:defRPr b="1"/>
            </a:pPr>
            <a:r>
              <a:t>Daniel Duque Velásquez – Concejal.</a:t>
            </a:r>
          </a:p>
        </p:txBody>
      </p:sp>
      <p:sp>
        <p:nvSpPr>
          <p:cNvPr id="218" name="Google Shape;127;p5"/>
          <p:cNvSpPr txBox="1"/>
          <p:nvPr/>
        </p:nvSpPr>
        <p:spPr>
          <a:xfrm>
            <a:off x="8333382" y="3406462"/>
            <a:ext cx="3301267" cy="1507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r>
              <a:t>“Problemáticas en proceso de adquisición de predios en el corredor del proyecto del metro de la 80, especialmente en el sector del barrio el volador”.</a:t>
            </a:r>
          </a:p>
          <a:p>
            <a:pPr>
              <a:defRPr b="1"/>
            </a:pPr>
            <a:r>
              <a:t>Lina Marcela García Gañán – Concejala.</a:t>
            </a:r>
          </a:p>
        </p:txBody>
      </p:sp>
      <p:sp>
        <p:nvSpPr>
          <p:cNvPr id="219" name="CuadroTexto 10"/>
          <p:cNvSpPr txBox="1"/>
          <p:nvPr/>
        </p:nvSpPr>
        <p:spPr>
          <a:xfrm>
            <a:off x="372034" y="1764625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20" name="Google Shape;113;p4"/>
          <p:cNvSpPr/>
          <p:nvPr/>
        </p:nvSpPr>
        <p:spPr>
          <a:xfrm>
            <a:off x="445495" y="2180652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4BC09219-7A61-0C45-8FED-999613CEC9D5}"/>
              </a:ext>
            </a:extLst>
          </p:cNvPr>
          <p:cNvSpPr/>
          <p:nvPr/>
        </p:nvSpPr>
        <p:spPr>
          <a:xfrm>
            <a:off x="9735671" y="5324765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Imagen 7" descr="Imagen 7">
            <a:extLst>
              <a:ext uri="{FF2B5EF4-FFF2-40B4-BE49-F238E27FC236}">
                <a16:creationId xmlns:a16="http://schemas.microsoft.com/office/drawing/2014/main" id="{643502D8-8CBF-8E47-A020-7E79FB8C4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65134626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Google Shape;120;p5"/>
          <p:cNvGrpSpPr/>
          <p:nvPr/>
        </p:nvGrpSpPr>
        <p:grpSpPr>
          <a:xfrm>
            <a:off x="3051" y="1714"/>
            <a:ext cx="12187425" cy="6855426"/>
            <a:chOff x="0" y="0"/>
            <a:chExt cx="12187424" cy="6855425"/>
          </a:xfrm>
        </p:grpSpPr>
        <p:sp>
          <p:nvSpPr>
            <p:cNvPr id="222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23" name="image16.jpeg" descr="image1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25" name="Google Shape;121;p5"/>
          <p:cNvSpPr txBox="1"/>
          <p:nvPr/>
        </p:nvSpPr>
        <p:spPr>
          <a:xfrm>
            <a:off x="713380" y="2887310"/>
            <a:ext cx="3376550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10. Comisión Accidental 103 de 2020</a:t>
            </a:r>
          </a:p>
        </p:txBody>
      </p:sp>
      <p:sp>
        <p:nvSpPr>
          <p:cNvPr id="226" name="Google Shape;123;p5"/>
          <p:cNvSpPr txBox="1"/>
          <p:nvPr/>
        </p:nvSpPr>
        <p:spPr>
          <a:xfrm>
            <a:off x="4392752" y="3718433"/>
            <a:ext cx="3301268" cy="1384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Analizar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hacer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seguimiento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las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problemáticas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proyecto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inmobiliario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Ciudad del Este que beneficia a 448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familias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comuna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9 de Medellín" .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María Paulina </a:t>
            </a:r>
            <a:r>
              <a:rPr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Aguinaga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Lezcano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Concejala</a:t>
            </a:r>
            <a:r>
              <a:rPr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27" name="Google Shape;124;p5"/>
          <p:cNvSpPr txBox="1"/>
          <p:nvPr/>
        </p:nvSpPr>
        <p:spPr>
          <a:xfrm>
            <a:off x="4392753" y="2887310"/>
            <a:ext cx="3617871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11. Comisión Accidental 141 de 2020</a:t>
            </a:r>
          </a:p>
        </p:txBody>
      </p:sp>
      <p:sp>
        <p:nvSpPr>
          <p:cNvPr id="228" name="Google Shape;125;p5"/>
          <p:cNvSpPr txBox="1"/>
          <p:nvPr/>
        </p:nvSpPr>
        <p:spPr>
          <a:xfrm>
            <a:off x="8333381" y="2887309"/>
            <a:ext cx="3617870" cy="375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/>
            </a:lvl1pPr>
          </a:lstStyle>
          <a:p>
            <a:r>
              <a:t>12. Comisión Accidental 152</a:t>
            </a:r>
          </a:p>
        </p:txBody>
      </p:sp>
      <p:sp>
        <p:nvSpPr>
          <p:cNvPr id="229" name="Google Shape;126;p5"/>
          <p:cNvSpPr txBox="1"/>
          <p:nvPr/>
        </p:nvSpPr>
        <p:spPr>
          <a:xfrm>
            <a:off x="788662" y="3718433"/>
            <a:ext cx="3301268" cy="1169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/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Hacer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Seguimiento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los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arrendamiento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temporal y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mejoramiento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vivienda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". </a:t>
            </a:r>
          </a:p>
          <a:p>
            <a:pPr algn="just">
              <a:defRPr b="1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Lina Marcela García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Gañán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30" name="Google Shape;127;p5"/>
          <p:cNvSpPr txBox="1"/>
          <p:nvPr/>
        </p:nvSpPr>
        <p:spPr>
          <a:xfrm>
            <a:off x="8333382" y="3718433"/>
            <a:ext cx="3301267" cy="1101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r>
              <a:t>"Hacer seguimiento del proyecto barrios sostenibles del jardín circunvalar, Sector 13 de Noviembre”. </a:t>
            </a:r>
          </a:p>
          <a:p>
            <a:pPr>
              <a:defRPr b="1"/>
            </a:pPr>
            <a:r>
              <a:t>María Paulina Aguinaga Lezcano - Concejala.</a:t>
            </a:r>
          </a:p>
        </p:txBody>
      </p:sp>
      <p:sp>
        <p:nvSpPr>
          <p:cNvPr id="231" name="CuadroTexto 10"/>
          <p:cNvSpPr txBox="1"/>
          <p:nvPr/>
        </p:nvSpPr>
        <p:spPr>
          <a:xfrm>
            <a:off x="372034" y="1764625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32" name="Google Shape;113;p4"/>
          <p:cNvSpPr/>
          <p:nvPr/>
        </p:nvSpPr>
        <p:spPr>
          <a:xfrm>
            <a:off x="445495" y="2180652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B785B001-B58E-2A49-B386-886AC4893101}"/>
              </a:ext>
            </a:extLst>
          </p:cNvPr>
          <p:cNvSpPr/>
          <p:nvPr/>
        </p:nvSpPr>
        <p:spPr>
          <a:xfrm>
            <a:off x="9735671" y="5324765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Imagen 7" descr="Imagen 7">
            <a:extLst>
              <a:ext uri="{FF2B5EF4-FFF2-40B4-BE49-F238E27FC236}">
                <a16:creationId xmlns:a16="http://schemas.microsoft.com/office/drawing/2014/main" id="{DDDFF659-42DD-C049-BD02-311F6D691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029853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Google Shape;111;p4"/>
          <p:cNvGrpSpPr/>
          <p:nvPr/>
        </p:nvGrpSpPr>
        <p:grpSpPr>
          <a:xfrm>
            <a:off x="2288" y="22595"/>
            <a:ext cx="12187425" cy="6855426"/>
            <a:chOff x="0" y="0"/>
            <a:chExt cx="12187424" cy="6855425"/>
          </a:xfrm>
        </p:grpSpPr>
        <p:sp>
          <p:nvSpPr>
            <p:cNvPr id="234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35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7" name="Google Shape;114;p4"/>
          <p:cNvSpPr txBox="1"/>
          <p:nvPr/>
        </p:nvSpPr>
        <p:spPr>
          <a:xfrm>
            <a:off x="610787" y="2360829"/>
            <a:ext cx="10335379" cy="2308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algn="just">
              <a:defRPr sz="1600" b="1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Proyectos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acuerdo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algn="just"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defRPr sz="1600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1. 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Proyecto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Acuerdo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064 de 2021:  "Por medio del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cual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fomentan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los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territorios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creativos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ciudad de Medellín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desde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un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enfoque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sostenibilidad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fortaleciendo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patrimonio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cultural y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cohesión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social”, Daniel Carvalho Mejía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just"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>
              <a:defRPr sz="1600" b="1"/>
            </a:pP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2. 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Proyecto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Acuerdo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044 de 2020: “Por medio del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cual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dictan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normas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reducción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desigualdad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entre hombres y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mujeres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sector de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infraestructura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construcción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ciudad de Medellín”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Dora Cecilia Saldarriaga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Grisales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Concejala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Juan Felipe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Betancur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Corrales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8" name="Rectángulo 1"/>
          <p:cNvSpPr/>
          <p:nvPr/>
        </p:nvSpPr>
        <p:spPr>
          <a:xfrm>
            <a:off x="9735670" y="5335792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9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8572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CuadroTexto 2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41" name="Google Shape;113;p4"/>
          <p:cNvSpPr/>
          <p:nvPr/>
        </p:nvSpPr>
        <p:spPr>
          <a:xfrm>
            <a:off x="445495" y="1265676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6164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" name="Google Shape;111;p4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243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44" name="image6.jpeg" descr="image6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6" name="Google Shape;114;p4"/>
          <p:cNvSpPr txBox="1"/>
          <p:nvPr/>
        </p:nvSpPr>
        <p:spPr>
          <a:xfrm>
            <a:off x="372038" y="1569718"/>
            <a:ext cx="6783364" cy="42780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ejo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Medellín</a:t>
            </a:r>
          </a:p>
          <a:p>
            <a:pPr>
              <a:defRPr sz="1600" b="1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Sesiones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Plenarias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CO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s:</a:t>
            </a:r>
          </a:p>
          <a:p>
            <a:pPr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político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vivienda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Sesión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plenaria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337: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Socialización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 74 de 2021,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presentación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POAI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Sesión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informe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la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oposición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el día 4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noviembre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2021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 b="1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Derechos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Petición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7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el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Alfredo Ramos Maya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Aura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Marleny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Arcila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Giraldo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Concejala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Alex  Xavier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Flórez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Hernández</a:t>
            </a: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Daniel Duque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Velásquez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Juan Felipe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Betancur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Corrales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Jaime Roberto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Cuartas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Concejal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Jorge Luis Restrepo Gómez 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Secretario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Concejo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7" name="Rectángulo 6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48" name="Imagen 7" descr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49" name="Imagen 8" descr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5390" y="1694357"/>
            <a:ext cx="5906610" cy="324503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CuadroTexto 9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51" name="Google Shape;113;p4"/>
          <p:cNvSpPr/>
          <p:nvPr/>
        </p:nvSpPr>
        <p:spPr>
          <a:xfrm>
            <a:off x="445495" y="1265676"/>
            <a:ext cx="899212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489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5" name="Google Shape;133;p6"/>
          <p:cNvGrpSpPr/>
          <p:nvPr/>
        </p:nvGrpSpPr>
        <p:grpSpPr>
          <a:xfrm>
            <a:off x="3051" y="1714"/>
            <a:ext cx="12187423" cy="6855425"/>
            <a:chOff x="0" y="0"/>
            <a:chExt cx="12187421" cy="6855424"/>
          </a:xfrm>
        </p:grpSpPr>
        <p:sp>
          <p:nvSpPr>
            <p:cNvPr id="253" name="Rectángulo"/>
            <p:cNvSpPr/>
            <p:nvPr/>
          </p:nvSpPr>
          <p:spPr>
            <a:xfrm>
              <a:off x="0" y="0"/>
              <a:ext cx="12187422" cy="6855425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254" name="image18.jpeg" descr="image18.jpe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87422" cy="68554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6" name="Google Shape;138;p6"/>
          <p:cNvSpPr txBox="1"/>
          <p:nvPr/>
        </p:nvSpPr>
        <p:spPr>
          <a:xfrm>
            <a:off x="577718" y="2397969"/>
            <a:ext cx="6433572" cy="2062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3200" b="1">
                <a:solidFill>
                  <a:srgbClr val="24BBD5"/>
                </a:solidFill>
              </a:defRPr>
            </a:pPr>
            <a:r>
              <a:rPr lang="es-CO" dirty="0"/>
              <a:t>- Mesa de operadores. </a:t>
            </a:r>
          </a:p>
          <a:p>
            <a:pPr>
              <a:defRPr sz="3200" b="1">
                <a:solidFill>
                  <a:srgbClr val="24BBD5"/>
                </a:solidFill>
              </a:defRPr>
            </a:pPr>
            <a:r>
              <a:rPr lang="es-CO" dirty="0"/>
              <a:t>- Mesa con EPM. </a:t>
            </a:r>
          </a:p>
          <a:p>
            <a:pPr>
              <a:defRPr sz="3200" b="1">
                <a:solidFill>
                  <a:srgbClr val="24BBD5"/>
                </a:solidFill>
              </a:defRPr>
            </a:pPr>
            <a:r>
              <a:rPr lang="es-CO" dirty="0"/>
              <a:t>- Mesa técnica ambiental AMVA.</a:t>
            </a:r>
          </a:p>
          <a:p>
            <a:pPr>
              <a:defRPr sz="3200" b="1">
                <a:solidFill>
                  <a:srgbClr val="24BBD5"/>
                </a:solidFill>
              </a:defRPr>
            </a:pPr>
            <a:r>
              <a:rPr lang="es-CO" dirty="0"/>
              <a:t>- Mesa social de Medellín.</a:t>
            </a:r>
          </a:p>
        </p:txBody>
      </p:sp>
      <p:sp>
        <p:nvSpPr>
          <p:cNvPr id="257" name="Google Shape;140;p6"/>
          <p:cNvSpPr/>
          <p:nvPr/>
        </p:nvSpPr>
        <p:spPr>
          <a:xfrm>
            <a:off x="606964" y="4460030"/>
            <a:ext cx="7045037" cy="1"/>
          </a:xfrm>
          <a:prstGeom prst="line">
            <a:avLst/>
          </a:prstGeom>
          <a:ln>
            <a:solidFill>
              <a:srgbClr val="B33389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58" name="Rectángulo 13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59" name="Imagen 14" descr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94610595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Google Shape;153;p7"/>
          <p:cNvSpPr txBox="1"/>
          <p:nvPr/>
        </p:nvSpPr>
        <p:spPr>
          <a:xfrm>
            <a:off x="491217" y="1522518"/>
            <a:ext cx="5070955" cy="770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pPr>
            <a:r>
              <a:t>Relacionamiento con población de la Picacha, Ciudad del Este, Moravia.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pPr>
            <a:r>
              <a:t>Relacionamiento con OPV.</a:t>
            </a:r>
          </a:p>
        </p:txBody>
      </p:sp>
      <p:sp>
        <p:nvSpPr>
          <p:cNvPr id="263" name="CuadroTexto 7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64" name="Google Shape;113;p4"/>
          <p:cNvSpPr/>
          <p:nvPr/>
        </p:nvSpPr>
        <p:spPr>
          <a:xfrm>
            <a:off x="445494" y="1201877"/>
            <a:ext cx="5162404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265" name="Imagen 9" descr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816" y="2674113"/>
            <a:ext cx="3356721" cy="2443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6" name="Imagen 10" descr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94" y="2674115"/>
            <a:ext cx="3867151" cy="244305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7" name="Imagen 11" descr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8096" y="2676167"/>
            <a:ext cx="3227961" cy="2432764"/>
          </a:xfrm>
          <a:prstGeom prst="rect">
            <a:avLst/>
          </a:prstGeom>
          <a:ln w="12700">
            <a:miter lim="400000"/>
          </a:ln>
        </p:spPr>
      </p:pic>
      <p:sp>
        <p:nvSpPr>
          <p:cNvPr id="268" name="Rectángulo 12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69" name="Imagen 13" descr="Imagen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486832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Google Shape;153;p7"/>
          <p:cNvSpPr txBox="1"/>
          <p:nvPr/>
        </p:nvSpPr>
        <p:spPr>
          <a:xfrm>
            <a:off x="491217" y="1522518"/>
            <a:ext cx="5070955" cy="313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lvl1pPr>
          </a:lstStyle>
          <a:p>
            <a:r>
              <a:t>Seguimiento a los proyectos.</a:t>
            </a:r>
          </a:p>
        </p:txBody>
      </p:sp>
      <p:sp>
        <p:nvSpPr>
          <p:cNvPr id="275" name="CuadroTexto 7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76" name="Google Shape;113;p4"/>
          <p:cNvSpPr/>
          <p:nvPr/>
        </p:nvSpPr>
        <p:spPr>
          <a:xfrm>
            <a:off x="445494" y="1201877"/>
            <a:ext cx="5162404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77" name="Rectángulo 12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78" name="Imagen 13" descr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n 14" descr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1962" y="2029734"/>
            <a:ext cx="3648076" cy="28135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n 15" descr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005" y="2074894"/>
            <a:ext cx="3648076" cy="270821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78669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285" name="Google Shape;153;p7"/>
          <p:cNvSpPr txBox="1"/>
          <p:nvPr/>
        </p:nvSpPr>
        <p:spPr>
          <a:xfrm>
            <a:off x="491217" y="1522518"/>
            <a:ext cx="5070955" cy="313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lvl1pPr>
          </a:lstStyle>
          <a:p>
            <a:r>
              <a:t>Informe de gestión y pendientes.</a:t>
            </a:r>
          </a:p>
        </p:txBody>
      </p:sp>
      <p:sp>
        <p:nvSpPr>
          <p:cNvPr id="286" name="CuadroTexto 7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87" name="Google Shape;113;p4"/>
          <p:cNvSpPr/>
          <p:nvPr/>
        </p:nvSpPr>
        <p:spPr>
          <a:xfrm>
            <a:off x="445494" y="1201877"/>
            <a:ext cx="5162404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88" name="Rectángulo 12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89" name="Imagen 13" descr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n 9" descr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471" y="1999551"/>
            <a:ext cx="5432813" cy="394942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6655858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Google Shape;153;p7"/>
          <p:cNvSpPr txBox="1"/>
          <p:nvPr/>
        </p:nvSpPr>
        <p:spPr>
          <a:xfrm>
            <a:off x="491217" y="1522517"/>
            <a:ext cx="5162404" cy="3785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 b="1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Cooperación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Internacional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Feria Medellín y sus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Aliados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Internacionales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SEPTIEMBRE 03 DE 2021, se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presentaron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dos proyectos por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parte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Isvimed:</a:t>
            </a:r>
          </a:p>
          <a:p>
            <a:pPr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yendo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Futuro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Programa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vivienda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nueva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Isvimed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casa (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Mejoramiento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vivienda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).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defRPr sz="1600" b="1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Gestiones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Memorando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entendimiento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Municipio de Guayaquil-Ecuador.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Municipio de Manta-Guatemala.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Municipio de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Tarapoto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-Perú.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/>
            </a:pP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Município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Duque de Caxias Río de Janeiro- </a:t>
            </a:r>
            <a:r>
              <a:rPr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Brasil</a:t>
            </a:r>
            <a:r>
              <a:rPr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296" name="CuadroTexto 7"/>
          <p:cNvSpPr txBox="1"/>
          <p:nvPr/>
        </p:nvSpPr>
        <p:spPr>
          <a:xfrm>
            <a:off x="372034" y="801767"/>
            <a:ext cx="518525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000" b="1">
                <a:solidFill>
                  <a:srgbClr val="24BBD5"/>
                </a:solidFill>
              </a:defRPr>
            </a:lvl1pPr>
          </a:lstStyle>
          <a:p>
            <a:r>
              <a:t>1. Relacionamiento con público de Interés</a:t>
            </a:r>
          </a:p>
        </p:txBody>
      </p:sp>
      <p:sp>
        <p:nvSpPr>
          <p:cNvPr id="297" name="Google Shape;113;p4"/>
          <p:cNvSpPr/>
          <p:nvPr/>
        </p:nvSpPr>
        <p:spPr>
          <a:xfrm>
            <a:off x="445494" y="1201877"/>
            <a:ext cx="5162404" cy="45720"/>
          </a:xfrm>
          <a:prstGeom prst="rect">
            <a:avLst/>
          </a:prstGeom>
          <a:solidFill>
            <a:srgbClr val="24BBD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98" name="Rectángulo 12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99" name="Imagen 13" descr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00" name="Imagen 10" descr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982" y="1643061"/>
            <a:ext cx="5429251" cy="35718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780517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06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07" name="Google Shape;152;p7"/>
          <p:cNvSpPr txBox="1"/>
          <p:nvPr/>
        </p:nvSpPr>
        <p:spPr>
          <a:xfrm>
            <a:off x="542703" y="1672507"/>
            <a:ext cx="5194710" cy="830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1600" b="1">
                <a:solidFill>
                  <a:srgbClr val="B33289"/>
                </a:solidFill>
              </a:defRPr>
            </a:pPr>
            <a:r>
              <a:rPr dirty="0" err="1"/>
              <a:t>Gobernación</a:t>
            </a:r>
            <a:r>
              <a:rPr dirty="0"/>
              <a:t> de Antioquia</a:t>
            </a:r>
            <a:r>
              <a:rPr lang="es-ES" dirty="0"/>
              <a:t>, </a:t>
            </a:r>
            <a:r>
              <a:rPr dirty="0" err="1"/>
              <a:t>Empresa</a:t>
            </a:r>
            <a:r>
              <a:rPr dirty="0"/>
              <a:t> de </a:t>
            </a:r>
            <a:r>
              <a:rPr dirty="0" err="1"/>
              <a:t>Infraestructura</a:t>
            </a:r>
            <a:r>
              <a:rPr dirty="0"/>
              <a:t> y Vivienda de Antioquia-Viva</a:t>
            </a:r>
          </a:p>
          <a:p>
            <a:pPr>
              <a:defRPr sz="1600" b="1">
                <a:solidFill>
                  <a:srgbClr val="B33289"/>
                </a:solidFill>
              </a:defRPr>
            </a:pPr>
            <a:r>
              <a:rPr dirty="0"/>
              <a:t>   </a:t>
            </a:r>
          </a:p>
        </p:txBody>
      </p:sp>
      <p:sp>
        <p:nvSpPr>
          <p:cNvPr id="308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09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310" name="Rectángulo 3"/>
          <p:cNvSpPr txBox="1"/>
          <p:nvPr/>
        </p:nvSpPr>
        <p:spPr>
          <a:xfrm>
            <a:off x="2150940" y="5592645"/>
            <a:ext cx="3899340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2400" b="1">
                <a:solidFill>
                  <a:srgbClr val="B33289"/>
                </a:solidFill>
              </a:defRPr>
            </a:pPr>
            <a:r>
              <a:t>790 MEJORAMIENTOS</a:t>
            </a:r>
          </a:p>
          <a:p>
            <a:pPr algn="r">
              <a:defRPr sz="2400" b="1">
                <a:solidFill>
                  <a:srgbClr val="B33289"/>
                </a:solidFill>
              </a:defRPr>
            </a:pPr>
            <a:r>
              <a:t> $10.766.033.100</a:t>
            </a:r>
          </a:p>
        </p:txBody>
      </p:sp>
      <p:pic>
        <p:nvPicPr>
          <p:cNvPr id="311" name="Imagen 12" descr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1260" y="1606693"/>
            <a:ext cx="2877114" cy="35788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n 5" descr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231" y="2352799"/>
            <a:ext cx="5127182" cy="30750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8092546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18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19" name="Google Shape;152;p7"/>
          <p:cNvSpPr txBox="1"/>
          <p:nvPr/>
        </p:nvSpPr>
        <p:spPr>
          <a:xfrm>
            <a:off x="542703" y="1827404"/>
            <a:ext cx="5651008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Ministerio de Vivienda, Ciudad y Territorio</a:t>
            </a:r>
          </a:p>
        </p:txBody>
      </p:sp>
      <p:sp>
        <p:nvSpPr>
          <p:cNvPr id="320" name="Google Shape;153;p7"/>
          <p:cNvSpPr txBox="1"/>
          <p:nvPr/>
        </p:nvSpPr>
        <p:spPr>
          <a:xfrm>
            <a:off x="629609" y="2315984"/>
            <a:ext cx="4101060" cy="181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>
                <a:solidFill>
                  <a:srgbClr val="404040"/>
                </a:solidFill>
              </a:defRPr>
            </a:pP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Posibilidad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que 2.703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familias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Arrendamiento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Temporal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puedan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mejorar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las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condiciones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vida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canon de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arriendo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$ 750.000 </a:t>
            </a:r>
            <a:r>
              <a:rPr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en</a:t>
            </a:r>
            <a:r>
              <a:rPr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24 meses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corresponde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$ 48.654.000.000 </a:t>
            </a:r>
          </a:p>
          <a:p>
            <a:pPr>
              <a:defRPr>
                <a:solidFill>
                  <a:srgbClr val="404040"/>
                </a:solidFill>
              </a:defRPr>
            </a:pP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cumpliendo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los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requisitos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Semilleros</a:t>
            </a:r>
            <a:r>
              <a:rPr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Arrendadores</a:t>
            </a:r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"</a:t>
            </a:r>
            <a:endParaRPr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1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2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Rectángulo 3"/>
          <p:cNvSpPr txBox="1"/>
          <p:nvPr/>
        </p:nvSpPr>
        <p:spPr>
          <a:xfrm>
            <a:off x="497848" y="4195412"/>
            <a:ext cx="5394654" cy="1148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B33289"/>
                </a:solidFill>
              </a:defRPr>
            </a:lvl1pPr>
          </a:lstStyle>
          <a:p>
            <a:r>
              <a:rPr dirty="0" err="1"/>
              <a:t>Propuesta</a:t>
            </a:r>
            <a:r>
              <a:rPr dirty="0"/>
              <a:t> </a:t>
            </a:r>
            <a:r>
              <a:rPr dirty="0" err="1"/>
              <a:t>articulación</a:t>
            </a:r>
            <a:r>
              <a:rPr dirty="0"/>
              <a:t> </a:t>
            </a:r>
            <a:r>
              <a:rPr dirty="0" err="1"/>
              <a:t>Semillero</a:t>
            </a:r>
            <a:r>
              <a:rPr dirty="0"/>
              <a:t> de </a:t>
            </a:r>
            <a:r>
              <a:rPr dirty="0" err="1"/>
              <a:t>Ahorradores</a:t>
            </a:r>
            <a:r>
              <a:rPr dirty="0"/>
              <a:t> con </a:t>
            </a:r>
            <a:r>
              <a:rPr dirty="0" err="1"/>
              <a:t>Arrendamiento</a:t>
            </a:r>
            <a:r>
              <a:rPr dirty="0"/>
              <a:t> Temporal SMAT</a:t>
            </a:r>
          </a:p>
        </p:txBody>
      </p:sp>
      <p:pic>
        <p:nvPicPr>
          <p:cNvPr id="324" name="Imagen 11" descr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535" y="1694351"/>
            <a:ext cx="5427581" cy="26282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735744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29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30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31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32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Imagen 1" descr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4537" y="1803555"/>
            <a:ext cx="3262946" cy="405839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2648" y="1474659"/>
            <a:ext cx="2877115" cy="122946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Picture 4" descr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7922" y="2862247"/>
            <a:ext cx="3554850" cy="65251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Picture 6" descr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439" y="3761403"/>
            <a:ext cx="3443535" cy="840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Picture 8" descr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35670" y="1922945"/>
            <a:ext cx="1177510" cy="1133353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Picture 10" descr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7769" y="3893035"/>
            <a:ext cx="2235899" cy="83526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71687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33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44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45" name="Google Shape;153;p7"/>
          <p:cNvSpPr txBox="1"/>
          <p:nvPr/>
        </p:nvSpPr>
        <p:spPr>
          <a:xfrm>
            <a:off x="629609" y="2168175"/>
            <a:ext cx="4101060" cy="1077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r>
              <a:rPr lang="es-CO" sz="1600" dirty="0"/>
              <a:t>Depuración predios isvimed.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endParaRPr lang="es-CO" sz="1600" dirty="0"/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r>
              <a:rPr lang="es-CO" sz="1600" dirty="0"/>
              <a:t>Exención del impuesto predial de predios del isvimed del 2019-2023.</a:t>
            </a:r>
          </a:p>
        </p:txBody>
      </p:sp>
      <p:sp>
        <p:nvSpPr>
          <p:cNvPr id="346" name="Rectángulo 9"/>
          <p:cNvSpPr/>
          <p:nvPr/>
        </p:nvSpPr>
        <p:spPr>
          <a:xfrm>
            <a:off x="9681199" y="5343681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7" name="Rectángulo 3"/>
          <p:cNvSpPr txBox="1"/>
          <p:nvPr/>
        </p:nvSpPr>
        <p:spPr>
          <a:xfrm>
            <a:off x="427382" y="3404689"/>
            <a:ext cx="5394654" cy="1859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B33289"/>
                </a:solidFill>
              </a:defRPr>
            </a:pPr>
            <a:r>
              <a:t>SANEAMIENTO PREDIAL DE $1.711.711.494 A $695.236.290</a:t>
            </a:r>
          </a:p>
          <a:p>
            <a:pPr>
              <a:defRPr sz="2400" b="1">
                <a:solidFill>
                  <a:srgbClr val="B33289"/>
                </a:solidFill>
              </a:defRPr>
            </a:pPr>
            <a:endParaRPr/>
          </a:p>
          <a:p>
            <a:pPr>
              <a:defRPr sz="2400" b="1">
                <a:solidFill>
                  <a:srgbClr val="B33289"/>
                </a:solidFill>
              </a:defRPr>
            </a:pPr>
            <a:r>
              <a:t>Ahorro ISVIMED</a:t>
            </a:r>
          </a:p>
          <a:p>
            <a:pPr>
              <a:defRPr sz="2400" b="1">
                <a:solidFill>
                  <a:srgbClr val="B33289"/>
                </a:solidFill>
              </a:defRPr>
            </a:pPr>
            <a:r>
              <a:t>$ 1.016.475.204.</a:t>
            </a:r>
          </a:p>
        </p:txBody>
      </p:sp>
      <p:pic>
        <p:nvPicPr>
          <p:cNvPr id="348" name="Imagen 12" descr="Imagen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213" y="3826779"/>
            <a:ext cx="4032193" cy="24801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n 13" descr="Imagen 13"/>
          <p:cNvPicPr>
            <a:picLocks noChangeAspect="1"/>
          </p:cNvPicPr>
          <p:nvPr/>
        </p:nvPicPr>
        <p:blipFill>
          <a:blip r:embed="rId5"/>
          <a:srcRect b="34860"/>
          <a:stretch>
            <a:fillRect/>
          </a:stretch>
        </p:blipFill>
        <p:spPr>
          <a:xfrm>
            <a:off x="6237213" y="1268833"/>
            <a:ext cx="4040881" cy="2230418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Google Shape;150;p7"/>
          <p:cNvSpPr/>
          <p:nvPr/>
        </p:nvSpPr>
        <p:spPr>
          <a:xfrm>
            <a:off x="8060450" y="3622816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54719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3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56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57" name="Google Shape;152;p7"/>
          <p:cNvSpPr txBox="1"/>
          <p:nvPr/>
        </p:nvSpPr>
        <p:spPr>
          <a:xfrm>
            <a:off x="542703" y="1827404"/>
            <a:ext cx="4532213" cy="54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Saneamiento y liquidación de proyectos de OPV siniestrados</a:t>
            </a:r>
          </a:p>
        </p:txBody>
      </p:sp>
      <p:sp>
        <p:nvSpPr>
          <p:cNvPr id="358" name="Google Shape;153;p7"/>
          <p:cNvSpPr txBox="1"/>
          <p:nvPr/>
        </p:nvSpPr>
        <p:spPr>
          <a:xfrm>
            <a:off x="629609" y="2450621"/>
            <a:ext cx="4101060" cy="2117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>
                <a:solidFill>
                  <a:srgbClr val="404040"/>
                </a:solidFill>
              </a:defRPr>
            </a:pPr>
            <a:r>
              <a:rPr dirty="0" err="1"/>
              <a:t>Isvimed</a:t>
            </a:r>
            <a:r>
              <a:rPr dirty="0"/>
              <a:t> </a:t>
            </a:r>
            <a:r>
              <a:rPr dirty="0" err="1"/>
              <a:t>adelantó</a:t>
            </a:r>
            <a:r>
              <a:rPr dirty="0"/>
              <a:t> 3 </a:t>
            </a:r>
            <a:r>
              <a:rPr dirty="0" err="1"/>
              <a:t>procesos</a:t>
            </a:r>
            <a:r>
              <a:rPr dirty="0"/>
              <a:t> </a:t>
            </a:r>
            <a:r>
              <a:rPr dirty="0" err="1"/>
              <a:t>administrativos</a:t>
            </a:r>
            <a:r>
              <a:rPr dirty="0"/>
              <a:t> </a:t>
            </a:r>
            <a:r>
              <a:rPr dirty="0" err="1"/>
              <a:t>sancionatorios</a:t>
            </a:r>
            <a:r>
              <a:rPr dirty="0"/>
              <a:t>, uno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año</a:t>
            </a:r>
            <a:r>
              <a:rPr dirty="0"/>
              <a:t> 2020 y dos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año</a:t>
            </a:r>
            <a:r>
              <a:rPr dirty="0"/>
              <a:t> 2021, con el </a:t>
            </a:r>
            <a:r>
              <a:rPr dirty="0" err="1"/>
              <a:t>objetivo</a:t>
            </a:r>
            <a:r>
              <a:rPr dirty="0"/>
              <a:t> de </a:t>
            </a:r>
            <a:r>
              <a:rPr dirty="0" err="1"/>
              <a:t>determinar</a:t>
            </a:r>
            <a:r>
              <a:rPr dirty="0"/>
              <a:t> el </a:t>
            </a:r>
            <a:r>
              <a:rPr dirty="0" err="1"/>
              <a:t>incumplimiento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ejecución</a:t>
            </a:r>
            <a:r>
              <a:rPr dirty="0"/>
              <a:t> de los SMV </a:t>
            </a:r>
            <a:r>
              <a:rPr dirty="0" err="1"/>
              <a:t>en</a:t>
            </a:r>
            <a:r>
              <a:rPr dirty="0"/>
              <a:t> los </a:t>
            </a:r>
            <a:r>
              <a:rPr dirty="0" err="1"/>
              <a:t>proyectos</a:t>
            </a:r>
            <a:r>
              <a:rPr dirty="0"/>
              <a:t>:</a:t>
            </a:r>
          </a:p>
          <a:p>
            <a:pPr>
              <a:defRPr>
                <a:solidFill>
                  <a:srgbClr val="404040"/>
                </a:solidFill>
              </a:defRPr>
            </a:pPr>
            <a:r>
              <a:rPr dirty="0"/>
              <a:t> 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b="1">
                <a:solidFill>
                  <a:srgbClr val="404040"/>
                </a:solidFill>
              </a:defRPr>
            </a:pPr>
            <a:r>
              <a:rPr dirty="0"/>
              <a:t>TORRES DEL ESTE I Y II.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b="1">
                <a:solidFill>
                  <a:srgbClr val="404040"/>
                </a:solidFill>
              </a:defRPr>
            </a:pPr>
            <a:r>
              <a:rPr dirty="0"/>
              <a:t>VILLA JESUCITA ALTOS DEL JARDÍN. 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b="1">
                <a:solidFill>
                  <a:srgbClr val="404040"/>
                </a:solidFill>
              </a:defRPr>
            </a:pPr>
            <a:r>
              <a:rPr dirty="0"/>
              <a:t>VILLA JESUCITA – LA MILAGROSA ETAPA III.</a:t>
            </a:r>
          </a:p>
        </p:txBody>
      </p:sp>
      <p:sp>
        <p:nvSpPr>
          <p:cNvPr id="359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60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361" name="Google Shape;153;p7"/>
          <p:cNvSpPr txBox="1"/>
          <p:nvPr/>
        </p:nvSpPr>
        <p:spPr>
          <a:xfrm>
            <a:off x="6578589" y="1708344"/>
            <a:ext cx="4101059" cy="1304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>
                <a:solidFill>
                  <a:srgbClr val="404040"/>
                </a:solidFill>
              </a:defRPr>
            </a:pPr>
            <a:r>
              <a:t>Instalación de mesa técnica para sanear proyectos  plan retorno:</a:t>
            </a:r>
          </a:p>
          <a:p>
            <a:pPr>
              <a:defRPr>
                <a:solidFill>
                  <a:srgbClr val="404040"/>
                </a:solidFill>
              </a:defRPr>
            </a:pPr>
            <a:endParaRPr/>
          </a:p>
          <a:p>
            <a:pPr>
              <a:defRPr>
                <a:solidFill>
                  <a:srgbClr val="404040"/>
                </a:solidFill>
              </a:defRPr>
            </a:pPr>
            <a:r>
              <a:t>Reuniones alcaldes Granada, Cocorná y San Rafael, buscando viabilidad o cierre con forme a ejecuciones.</a:t>
            </a:r>
          </a:p>
        </p:txBody>
      </p:sp>
      <p:pic>
        <p:nvPicPr>
          <p:cNvPr id="362" name="Imagen 2" descr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5711" y="3235492"/>
            <a:ext cx="1671244" cy="819238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n 4" descr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5318" y="3244031"/>
            <a:ext cx="2184632" cy="819238"/>
          </a:xfrm>
          <a:prstGeom prst="rect">
            <a:avLst/>
          </a:prstGeom>
          <a:ln w="12700">
            <a:miter lim="400000"/>
          </a:ln>
        </p:spPr>
      </p:pic>
      <p:sp>
        <p:nvSpPr>
          <p:cNvPr id="364" name="Google Shape;150;p7"/>
          <p:cNvSpPr/>
          <p:nvPr/>
        </p:nvSpPr>
        <p:spPr>
          <a:xfrm rot="5400000">
            <a:off x="8302426" y="3622251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365" name="Imagen 5" descr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54747" y="4277093"/>
            <a:ext cx="2130016" cy="73185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79288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71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72" name="Google Shape;152;p7"/>
          <p:cNvSpPr txBox="1"/>
          <p:nvPr/>
        </p:nvSpPr>
        <p:spPr>
          <a:xfrm>
            <a:off x="542703" y="1827404"/>
            <a:ext cx="5651008" cy="54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Liberación de recursos ejecutados encargo fiduciario mejoramiento de vivienda-alianza fiduciaria</a:t>
            </a:r>
          </a:p>
        </p:txBody>
      </p:sp>
      <p:sp>
        <p:nvSpPr>
          <p:cNvPr id="373" name="Google Shape;153;p7"/>
          <p:cNvSpPr txBox="1"/>
          <p:nvPr/>
        </p:nvSpPr>
        <p:spPr>
          <a:xfrm>
            <a:off x="629610" y="2611835"/>
            <a:ext cx="5262886" cy="6951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r>
              <a:t>Renuncias y Diagnósticos no ejecutados </a:t>
            </a:r>
            <a:r>
              <a:rPr b="1"/>
              <a:t>$ 3.729.942.149.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endParaRPr b="1"/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>
                <a:solidFill>
                  <a:srgbClr val="404040"/>
                </a:solidFill>
              </a:defRPr>
            </a:pPr>
            <a:r>
              <a:t>Reintegro de recursos invertido VIVA  </a:t>
            </a:r>
            <a:r>
              <a:rPr b="1"/>
              <a:t>$1.430.928.450.</a:t>
            </a:r>
          </a:p>
        </p:txBody>
      </p:sp>
      <p:sp>
        <p:nvSpPr>
          <p:cNvPr id="374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75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376" name="Rectángulo 3"/>
          <p:cNvSpPr txBox="1"/>
          <p:nvPr/>
        </p:nvSpPr>
        <p:spPr>
          <a:xfrm>
            <a:off x="497848" y="4070970"/>
            <a:ext cx="5394654" cy="11482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B33289"/>
                </a:solidFill>
              </a:defRPr>
            </a:lvl1pPr>
          </a:lstStyle>
          <a:p>
            <a:r>
              <a:t>TOTAL LIBERADOS $ 5.160.870.599 para asignar en NUEVAS RESOLUCIONES MEJORAMIENTO.</a:t>
            </a:r>
          </a:p>
        </p:txBody>
      </p:sp>
    </p:spTree>
    <p:extLst>
      <p:ext uri="{BB962C8B-B14F-4D97-AF65-F5344CB8AC3E}">
        <p14:creationId xmlns:p14="http://schemas.microsoft.com/office/powerpoint/2010/main" val="35341057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33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82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83" name="Google Shape;152;p7"/>
          <p:cNvSpPr txBox="1"/>
          <p:nvPr/>
        </p:nvSpPr>
        <p:spPr>
          <a:xfrm>
            <a:off x="542703" y="1827404"/>
            <a:ext cx="5651008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Cofinanciación proyectos de vivienda nueva</a:t>
            </a:r>
          </a:p>
        </p:txBody>
      </p:sp>
      <p:sp>
        <p:nvSpPr>
          <p:cNvPr id="384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5" name="Rectángulo 3"/>
          <p:cNvSpPr txBox="1"/>
          <p:nvPr/>
        </p:nvSpPr>
        <p:spPr>
          <a:xfrm>
            <a:off x="1218542" y="5229483"/>
            <a:ext cx="4975173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B33289"/>
                </a:solidFill>
              </a:defRPr>
            </a:pPr>
            <a:r>
              <a:t>TOTAL GESTIÓN O COFINANCIACIÓN </a:t>
            </a:r>
          </a:p>
          <a:p>
            <a:pPr>
              <a:defRPr sz="2000" b="1">
                <a:solidFill>
                  <a:srgbClr val="B33289"/>
                </a:solidFill>
              </a:defRPr>
            </a:pPr>
            <a:r>
              <a:t>$377.706.056.610 </a:t>
            </a:r>
          </a:p>
        </p:txBody>
      </p:sp>
      <p:sp>
        <p:nvSpPr>
          <p:cNvPr id="386" name="Rectángulo 11"/>
          <p:cNvSpPr txBox="1"/>
          <p:nvPr/>
        </p:nvSpPr>
        <p:spPr>
          <a:xfrm>
            <a:off x="1218541" y="5931939"/>
            <a:ext cx="5824960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>
                <a:solidFill>
                  <a:srgbClr val="B33289"/>
                </a:solidFill>
              </a:defRPr>
            </a:pPr>
            <a:r>
              <a:t>TOTAL VIP: 1.054 SLNS</a:t>
            </a:r>
          </a:p>
          <a:p>
            <a:pPr>
              <a:defRPr sz="2000" b="1">
                <a:solidFill>
                  <a:srgbClr val="B33289"/>
                </a:solidFill>
              </a:defRPr>
            </a:pPr>
            <a:r>
              <a:t>TOTAL VIS: 2.974 SLNS</a:t>
            </a:r>
          </a:p>
        </p:txBody>
      </p:sp>
      <p:graphicFrame>
        <p:nvGraphicFramePr>
          <p:cNvPr id="387" name="Tabla 12"/>
          <p:cNvGraphicFramePr/>
          <p:nvPr/>
        </p:nvGraphicFramePr>
        <p:xfrm>
          <a:off x="1172822" y="2262494"/>
          <a:ext cx="9972102" cy="3781658"/>
        </p:xfrm>
        <a:graphic>
          <a:graphicData uri="http://schemas.openxmlformats.org/drawingml/2006/table">
            <a:tbl>
              <a:tblPr/>
              <a:tblGrid>
                <a:gridCol w="48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7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9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703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7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005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51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28043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366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808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623204">
                <a:tc row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11 PROYECTOS  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TOTAL SOLUCIONES DE VIVIENDA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4028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2F2F2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APORTES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ISVIMED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FAMILIAS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MI CASAYA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SUB SEMILLERO PROPIETARIOS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CAJAS DE COMPENSACIÓN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VIVA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76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EN  SMMLV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120.000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 308.954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86.470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  3.606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      9.530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                     7.175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463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INVERSIÓN EN 
MILLONES ($)  A SMMLV DE 2021</a:t>
                      </a:r>
                    </a:p>
                  </a:txBody>
                  <a:tcPr marL="44171" marR="44171" marT="44171" marB="44171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109.023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 280.693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78.560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  3.276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      8.658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latin typeface="Calibri"/>
                          <a:ea typeface="Calibri"/>
                          <a:cs typeface="Calibri"/>
                        </a:rPr>
                        <a:t> $   6.519 </a:t>
                      </a:r>
                    </a:p>
                  </a:txBody>
                  <a:tcPr marL="4805" marR="4805" marT="4805" marB="4805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7629">
                <a:tc>
                  <a:txBody>
                    <a:bodyPr/>
                    <a:lstStyle/>
                    <a:p>
                      <a:pPr algn="l">
                        <a:defRPr sz="18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>
                          <a:latin typeface="Calibri"/>
                          <a:ea typeface="Calibri"/>
                          <a:cs typeface="Calibri"/>
                        </a:rPr>
                        <a:t>TOTAL MINVIVIENDA
$                               81.836 MILLONES</a:t>
                      </a:r>
                    </a:p>
                  </a:txBody>
                  <a:tcPr marL="44171" marR="44171" marT="44171" marB="44171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900">
                          <a:latin typeface="Calibri"/>
                          <a:ea typeface="Calibri"/>
                          <a:cs typeface="Calibri"/>
                        </a:defRPr>
                      </a:pPr>
                      <a:endParaRPr/>
                    </a:p>
                  </a:txBody>
                  <a:tcPr marL="4805" marR="4805" marT="4805" marB="4805" anchor="b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6350">
                      <a:solidFill>
                        <a:srgbClr val="00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57948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33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393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94" name="Google Shape;152;p7"/>
          <p:cNvSpPr txBox="1"/>
          <p:nvPr/>
        </p:nvSpPr>
        <p:spPr>
          <a:xfrm>
            <a:off x="542703" y="1827404"/>
            <a:ext cx="5651008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Cofinanciación proyectos de vivienda nueva</a:t>
            </a:r>
          </a:p>
        </p:txBody>
      </p:sp>
      <p:sp>
        <p:nvSpPr>
          <p:cNvPr id="395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396" name="Tabla 10"/>
          <p:cNvGraphicFramePr/>
          <p:nvPr/>
        </p:nvGraphicFramePr>
        <p:xfrm>
          <a:off x="628712" y="2291379"/>
          <a:ext cx="10796418" cy="4227754"/>
        </p:xfrm>
        <a:graphic>
          <a:graphicData uri="http://schemas.openxmlformats.org/drawingml/2006/table">
            <a:tbl>
              <a:tblPr/>
              <a:tblGrid>
                <a:gridCol w="6455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7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6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87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74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074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13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3556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3556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1394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8296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45198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#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PROYECTO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# SLNS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TIPOLOGÍA DE VIVIENDA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SUBSIDIO MUNICIPAL EN DINERO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SUBSIDIO MUNICIPAL EN ESPECIE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TOTAL SUBSIDIO MUNCIPAL DE VIVIENDA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AHORRO Y CRÉDITO DE FAMILIAS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SUBSIDIO PROYECTADO MINISTERIO "MI CASAYA"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SUBSIDIO MINISTERIO SEMILLERO
PROPIETARIOS 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SUBSIDIO CCF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APORTE DEPTAL VIVA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9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TOTAL VALOR DE LA VIVIENDA EN SMMLV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6DC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033">
                <a:tc row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46914" marR="46914" marT="46914" marB="46914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LA CORCOVADA  (1080 SLNS)</a:t>
                      </a:r>
                    </a:p>
                  </a:txBody>
                  <a:tcPr marL="46914" marR="46914" marT="46914" marB="46914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882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VIS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150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735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198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VIP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49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52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90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72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VENTTO 2 BREZZE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1120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VIS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27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150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103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8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LA COLINITA 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VIS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68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150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033">
                <a:tc row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9</a:t>
                      </a:r>
                    </a:p>
                  </a:txBody>
                  <a:tcPr marL="46914" marR="46914" marT="46914" marB="46914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COLINAS DE OCCIDENTE (520 SLNS)</a:t>
                      </a:r>
                    </a:p>
                  </a:txBody>
                  <a:tcPr marL="46914" marR="46914" marT="46914" marB="46914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VIP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49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52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90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477"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400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VIS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150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CCC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72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TIERRA PARAISO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179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VIP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6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90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103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 b="1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11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1200" b="1">
                          <a:solidFill>
                            <a:srgbClr val="0D0D0D"/>
                          </a:solidFill>
                          <a:latin typeface="Calibri"/>
                          <a:ea typeface="Calibri"/>
                          <a:cs typeface="Calibri"/>
                        </a:rPr>
                        <a:t>FINCA LA PAZ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109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VIP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47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4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51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2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30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7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200">
                          <a:solidFill>
                            <a:srgbClr val="404040"/>
                          </a:solidFill>
                          <a:latin typeface="Calibri"/>
                          <a:ea typeface="Calibri"/>
                          <a:cs typeface="Calibri"/>
                        </a:rPr>
                        <a:t>90</a:t>
                      </a:r>
                    </a:p>
                  </a:txBody>
                  <a:tcPr marL="4257" marR="4257" marT="4257" marB="4257" anchor="ctr" horzOverflow="overflow">
                    <a:lnL w="6350">
                      <a:solidFill>
                        <a:srgbClr val="000000"/>
                      </a:solidFill>
                    </a:lnL>
                    <a:lnR w="6350">
                      <a:solidFill>
                        <a:srgbClr val="000000"/>
                      </a:solidFill>
                    </a:lnR>
                    <a:lnT w="635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3532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99" y="4092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401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402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03" name="Google Shape;152;p7"/>
          <p:cNvSpPr txBox="1"/>
          <p:nvPr/>
        </p:nvSpPr>
        <p:spPr>
          <a:xfrm>
            <a:off x="542703" y="1827404"/>
            <a:ext cx="5651008" cy="541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B33289"/>
                </a:solidFill>
              </a:defRPr>
            </a:lvl1pPr>
          </a:lstStyle>
          <a:p>
            <a:r>
              <a:t>Compra de derechos fiduciarios-pago de obligación urbanística VIP</a:t>
            </a:r>
          </a:p>
        </p:txBody>
      </p:sp>
      <p:sp>
        <p:nvSpPr>
          <p:cNvPr id="404" name="Google Shape;153;p7"/>
          <p:cNvSpPr txBox="1"/>
          <p:nvPr/>
        </p:nvSpPr>
        <p:spPr>
          <a:xfrm>
            <a:off x="629610" y="2507452"/>
            <a:ext cx="5336130" cy="1600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algn="just">
              <a:defRPr>
                <a:solidFill>
                  <a:srgbClr val="404040"/>
                </a:solidFill>
              </a:defRPr>
            </a:pPr>
            <a:r>
              <a:rPr dirty="0" err="1"/>
              <a:t>Isvimed</a:t>
            </a:r>
            <a:r>
              <a:rPr dirty="0"/>
              <a:t> </a:t>
            </a:r>
            <a:r>
              <a:rPr dirty="0" err="1"/>
              <a:t>tiene</a:t>
            </a:r>
            <a:r>
              <a:rPr dirty="0"/>
              <a:t> la </a:t>
            </a:r>
            <a:r>
              <a:rPr dirty="0" err="1"/>
              <a:t>función</a:t>
            </a:r>
            <a:r>
              <a:rPr dirty="0"/>
              <a:t> de </a:t>
            </a:r>
            <a:r>
              <a:rPr dirty="0" err="1"/>
              <a:t>direccionar</a:t>
            </a:r>
            <a:r>
              <a:rPr dirty="0"/>
              <a:t> los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provenientes</a:t>
            </a:r>
            <a:r>
              <a:rPr dirty="0"/>
              <a:t> de la </a:t>
            </a:r>
            <a:r>
              <a:rPr dirty="0" err="1"/>
              <a:t>venta</a:t>
            </a:r>
            <a:r>
              <a:rPr dirty="0"/>
              <a:t> de derechos </a:t>
            </a:r>
            <a:r>
              <a:rPr dirty="0" err="1"/>
              <a:t>fiduciarios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programas</a:t>
            </a:r>
            <a:r>
              <a:rPr dirty="0"/>
              <a:t> y </a:t>
            </a:r>
            <a:r>
              <a:rPr dirty="0" err="1"/>
              <a:t>proyectos</a:t>
            </a:r>
            <a:r>
              <a:rPr dirty="0"/>
              <a:t> </a:t>
            </a:r>
            <a:r>
              <a:rPr dirty="0" err="1"/>
              <a:t>generados</a:t>
            </a:r>
            <a:r>
              <a:rPr dirty="0"/>
              <a:t> por el </a:t>
            </a:r>
            <a:r>
              <a:rPr dirty="0" err="1"/>
              <a:t>cumplimiento</a:t>
            </a:r>
            <a:r>
              <a:rPr dirty="0"/>
              <a:t> de la </a:t>
            </a:r>
            <a:r>
              <a:rPr dirty="0" err="1"/>
              <a:t>obligación</a:t>
            </a:r>
            <a:r>
              <a:rPr dirty="0"/>
              <a:t> </a:t>
            </a:r>
            <a:r>
              <a:rPr dirty="0" err="1"/>
              <a:t>urbanística</a:t>
            </a:r>
            <a:r>
              <a:rPr dirty="0"/>
              <a:t> Art. 311 Dec 883 de 2015.</a:t>
            </a:r>
          </a:p>
          <a:p>
            <a:pPr>
              <a:buClr>
                <a:srgbClr val="000000"/>
              </a:buClr>
              <a:buSzPct val="100000"/>
              <a:defRPr>
                <a:solidFill>
                  <a:srgbClr val="404040"/>
                </a:solidFill>
              </a:defRPr>
            </a:pPr>
            <a:endParaRPr dirty="0"/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b="1">
                <a:solidFill>
                  <a:srgbClr val="404040"/>
                </a:solidFill>
              </a:defRPr>
            </a:pPr>
            <a:r>
              <a:rPr dirty="0" err="1"/>
              <a:t>Isvimed</a:t>
            </a:r>
            <a:r>
              <a:rPr dirty="0"/>
              <a:t> </a:t>
            </a:r>
            <a:r>
              <a:rPr dirty="0" err="1"/>
              <a:t>envió</a:t>
            </a:r>
            <a:r>
              <a:rPr dirty="0"/>
              <a:t>  </a:t>
            </a:r>
            <a:r>
              <a:rPr dirty="0" err="1"/>
              <a:t>Invitación</a:t>
            </a:r>
            <a:r>
              <a:rPr dirty="0"/>
              <a:t> a 18 </a:t>
            </a:r>
            <a:r>
              <a:rPr dirty="0" err="1"/>
              <a:t>proyectos</a:t>
            </a:r>
            <a:r>
              <a:rPr dirty="0"/>
              <a:t> (7 </a:t>
            </a:r>
            <a:r>
              <a:rPr dirty="0" err="1"/>
              <a:t>constructoras</a:t>
            </a:r>
            <a:r>
              <a:rPr dirty="0"/>
              <a:t>)  para </a:t>
            </a:r>
            <a:r>
              <a:rPr dirty="0" err="1"/>
              <a:t>cumplimiento</a:t>
            </a:r>
            <a:r>
              <a:rPr dirty="0"/>
              <a:t> de </a:t>
            </a:r>
            <a:r>
              <a:rPr dirty="0" err="1"/>
              <a:t>obligación</a:t>
            </a:r>
            <a:r>
              <a:rPr dirty="0"/>
              <a:t> del </a:t>
            </a:r>
            <a:r>
              <a:rPr dirty="0" err="1"/>
              <a:t>suelo</a:t>
            </a:r>
            <a:r>
              <a:rPr dirty="0"/>
              <a:t>  VIP.</a:t>
            </a:r>
          </a:p>
        </p:txBody>
      </p:sp>
      <p:sp>
        <p:nvSpPr>
          <p:cNvPr id="405" name="Rectángulo 9"/>
          <p:cNvSpPr/>
          <p:nvPr/>
        </p:nvSpPr>
        <p:spPr>
          <a:xfrm>
            <a:off x="9735670" y="5346549"/>
            <a:ext cx="2130015" cy="13231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06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Rectángulo 3"/>
          <p:cNvSpPr txBox="1"/>
          <p:nvPr/>
        </p:nvSpPr>
        <p:spPr>
          <a:xfrm>
            <a:off x="497848" y="4245942"/>
            <a:ext cx="6115921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 b="1">
                <a:solidFill>
                  <a:srgbClr val="B33289"/>
                </a:solidFill>
              </a:defRPr>
            </a:lvl1pPr>
          </a:lstStyle>
          <a:p>
            <a:r>
              <a:rPr dirty="0"/>
              <a:t>Se </a:t>
            </a:r>
            <a:r>
              <a:rPr dirty="0" err="1"/>
              <a:t>encuentran</a:t>
            </a:r>
            <a:r>
              <a:rPr dirty="0"/>
              <a:t> </a:t>
            </a:r>
            <a:r>
              <a:rPr dirty="0" err="1"/>
              <a:t>pendientes</a:t>
            </a:r>
            <a:r>
              <a:rPr dirty="0"/>
              <a:t> 30.783 m2 por el </a:t>
            </a:r>
            <a:r>
              <a:rPr dirty="0" err="1"/>
              <a:t>cumplimiento</a:t>
            </a:r>
            <a:r>
              <a:rPr dirty="0"/>
              <a:t> </a:t>
            </a:r>
            <a:r>
              <a:rPr dirty="0" err="1"/>
              <a:t>efectivo</a:t>
            </a:r>
            <a:r>
              <a:rPr dirty="0"/>
              <a:t> de la </a:t>
            </a:r>
            <a:r>
              <a:rPr dirty="0" err="1"/>
              <a:t>obligación</a:t>
            </a:r>
            <a:r>
              <a:rPr dirty="0"/>
              <a:t> de </a:t>
            </a:r>
            <a:r>
              <a:rPr dirty="0" err="1"/>
              <a:t>calificación</a:t>
            </a:r>
            <a:r>
              <a:rPr dirty="0"/>
              <a:t> de </a:t>
            </a:r>
            <a:r>
              <a:rPr dirty="0" err="1"/>
              <a:t>suelo</a:t>
            </a:r>
            <a:r>
              <a:rPr dirty="0"/>
              <a:t> para </a:t>
            </a:r>
            <a:r>
              <a:rPr dirty="0" err="1"/>
              <a:t>viviendas</a:t>
            </a:r>
            <a:r>
              <a:rPr dirty="0"/>
              <a:t> </a:t>
            </a:r>
            <a:r>
              <a:rPr dirty="0" err="1"/>
              <a:t>tipo</a:t>
            </a:r>
            <a:r>
              <a:rPr dirty="0"/>
              <a:t> VIP (</a:t>
            </a:r>
            <a:r>
              <a:rPr dirty="0" err="1"/>
              <a:t>fuente</a:t>
            </a:r>
            <a:r>
              <a:rPr dirty="0"/>
              <a:t> SGCT). </a:t>
            </a:r>
          </a:p>
        </p:txBody>
      </p:sp>
      <p:pic>
        <p:nvPicPr>
          <p:cNvPr id="408" name="Imagen 4" descr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6550" y="1772806"/>
            <a:ext cx="5088235" cy="287578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069203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333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413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414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15" name="Google Shape;152;p7"/>
          <p:cNvSpPr txBox="1"/>
          <p:nvPr/>
        </p:nvSpPr>
        <p:spPr>
          <a:xfrm>
            <a:off x="542703" y="1827404"/>
            <a:ext cx="4629073" cy="1446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/>
          <a:p>
            <a:pPr>
              <a:defRPr sz="2000" b="1">
                <a:solidFill>
                  <a:srgbClr val="B33289"/>
                </a:solidFill>
              </a:defRPr>
            </a:pPr>
            <a:r>
              <a:rPr dirty="0" err="1"/>
              <a:t>Operador</a:t>
            </a:r>
            <a:r>
              <a:rPr dirty="0"/>
              <a:t> </a:t>
            </a:r>
            <a:r>
              <a:rPr dirty="0" err="1"/>
              <a:t>Urbano</a:t>
            </a:r>
            <a:r>
              <a:rPr dirty="0"/>
              <a:t> </a:t>
            </a:r>
            <a:r>
              <a:rPr dirty="0" err="1"/>
              <a:t>Isvimed</a:t>
            </a:r>
            <a:endParaRPr dirty="0"/>
          </a:p>
          <a:p>
            <a:pPr>
              <a:defRPr sz="2000" b="1">
                <a:solidFill>
                  <a:srgbClr val="B33289"/>
                </a:solidFill>
              </a:defRPr>
            </a:pPr>
            <a:endParaRPr dirty="0"/>
          </a:p>
          <a:p>
            <a:pPr>
              <a:defRPr sz="16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Encargado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liderar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transformación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intervención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marco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implementación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macroproyecto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 err="1">
                <a:latin typeface="Arial" panose="020B0604020202020204" pitchFamily="34" charset="0"/>
                <a:cs typeface="Arial" panose="020B0604020202020204" pitchFamily="34" charset="0"/>
              </a:rPr>
              <a:t>RioNorte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</p:txBody>
      </p:sp>
      <p:sp>
        <p:nvSpPr>
          <p:cNvPr id="416" name="Google Shape;153;p7"/>
          <p:cNvSpPr txBox="1"/>
          <p:nvPr/>
        </p:nvSpPr>
        <p:spPr>
          <a:xfrm>
            <a:off x="542703" y="3527840"/>
            <a:ext cx="4629073" cy="1711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>
                <a:solidFill>
                  <a:srgbClr val="404040"/>
                </a:solidFill>
              </a:defRPr>
            </a:pPr>
            <a:r>
              <a:t>Hogares que superan el déficit cuantitativo de vivienda.</a:t>
            </a:r>
          </a:p>
          <a:p>
            <a:pPr>
              <a:defRPr>
                <a:solidFill>
                  <a:srgbClr val="404040"/>
                </a:solidFill>
              </a:defRPr>
            </a:pPr>
            <a:endParaRPr/>
          </a:p>
          <a:p>
            <a:pPr>
              <a:defRPr>
                <a:solidFill>
                  <a:srgbClr val="404040"/>
                </a:solidFill>
              </a:defRPr>
            </a:pPr>
            <a:r>
              <a:t>Promover las políticas de renovación urbana. </a:t>
            </a:r>
          </a:p>
          <a:p>
            <a:pPr>
              <a:defRPr>
                <a:solidFill>
                  <a:srgbClr val="404040"/>
                </a:solidFill>
              </a:defRPr>
            </a:pPr>
            <a:endParaRPr/>
          </a:p>
          <a:p>
            <a:pPr>
              <a:defRPr>
                <a:solidFill>
                  <a:srgbClr val="404040"/>
                </a:solidFill>
              </a:defRPr>
            </a:pPr>
            <a:r>
              <a:t>Espacio público efectivo que promueva la habitabilidad, el disfrute y las dinámicas urbanas de la comunidad. </a:t>
            </a:r>
          </a:p>
          <a:p>
            <a:pPr>
              <a:defRPr>
                <a:solidFill>
                  <a:srgbClr val="404040"/>
                </a:solidFill>
              </a:defRPr>
            </a:pPr>
            <a:endParaRPr/>
          </a:p>
          <a:p>
            <a:pPr>
              <a:defRPr>
                <a:solidFill>
                  <a:srgbClr val="404040"/>
                </a:solidFill>
              </a:defRPr>
            </a:pPr>
            <a:r>
              <a:t>Hogares beneficiados con adquisición de vivienda.</a:t>
            </a:r>
          </a:p>
        </p:txBody>
      </p:sp>
      <p:sp>
        <p:nvSpPr>
          <p:cNvPr id="417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8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19" name="Imagen 11" descr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071" y="2197473"/>
            <a:ext cx="3078567" cy="2522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0" name="Imagen 12" descr="Imagen 12"/>
          <p:cNvPicPr>
            <a:picLocks noChangeAspect="1"/>
          </p:cNvPicPr>
          <p:nvPr/>
        </p:nvPicPr>
        <p:blipFill>
          <a:blip r:embed="rId6"/>
          <a:srcRect l="4595" t="16446"/>
          <a:stretch>
            <a:fillRect/>
          </a:stretch>
        </p:blipFill>
        <p:spPr>
          <a:xfrm>
            <a:off x="8678495" y="2137724"/>
            <a:ext cx="3044065" cy="258255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Rectángulo 1"/>
          <p:cNvSpPr txBox="1"/>
          <p:nvPr/>
        </p:nvSpPr>
        <p:spPr>
          <a:xfrm>
            <a:off x="5349028" y="4863608"/>
            <a:ext cx="4505212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>
                <a:solidFill>
                  <a:srgbClr val="595959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r>
              <a:t>*Actualmente estamos trabajando en el desarrollo de las UAU 4 y 6.</a:t>
            </a:r>
          </a:p>
        </p:txBody>
      </p:sp>
    </p:spTree>
    <p:extLst>
      <p:ext uri="{BB962C8B-B14F-4D97-AF65-F5344CB8AC3E}">
        <p14:creationId xmlns:p14="http://schemas.microsoft.com/office/powerpoint/2010/main" val="37276972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148;p7" descr="Google Shape;148;p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4" y="7333"/>
            <a:ext cx="12178965" cy="6850668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Google Shape;149;p7"/>
          <p:cNvSpPr txBox="1"/>
          <p:nvPr/>
        </p:nvSpPr>
        <p:spPr>
          <a:xfrm>
            <a:off x="542703" y="1114250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2. Gestión de recursos</a:t>
            </a:r>
          </a:p>
        </p:txBody>
      </p:sp>
      <p:sp>
        <p:nvSpPr>
          <p:cNvPr id="427" name="Google Shape;150;p7"/>
          <p:cNvSpPr/>
          <p:nvPr/>
        </p:nvSpPr>
        <p:spPr>
          <a:xfrm>
            <a:off x="583886" y="1514319"/>
            <a:ext cx="588937" cy="45720"/>
          </a:xfrm>
          <a:prstGeom prst="rect">
            <a:avLst/>
          </a:prstGeom>
          <a:solidFill>
            <a:srgbClr val="B3338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28" name="Google Shape;152;p7"/>
          <p:cNvSpPr txBox="1"/>
          <p:nvPr/>
        </p:nvSpPr>
        <p:spPr>
          <a:xfrm>
            <a:off x="542703" y="1827406"/>
            <a:ext cx="590497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B33289"/>
                </a:solidFill>
              </a:defRPr>
            </a:lvl1pPr>
          </a:lstStyle>
          <a:p>
            <a:r>
              <a:t>Austeridad del gasto entregando Sede Coltejer</a:t>
            </a:r>
          </a:p>
        </p:txBody>
      </p:sp>
      <p:sp>
        <p:nvSpPr>
          <p:cNvPr id="429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30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Rectángulo 13"/>
          <p:cNvSpPr txBox="1"/>
          <p:nvPr/>
        </p:nvSpPr>
        <p:spPr>
          <a:xfrm>
            <a:off x="497848" y="4532745"/>
            <a:ext cx="4902939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400" b="1">
                <a:solidFill>
                  <a:srgbClr val="B33289"/>
                </a:solidFill>
              </a:defRPr>
            </a:lvl1pPr>
          </a:lstStyle>
          <a:p>
            <a:r>
              <a:t>Gasto anual aprox. $935.839.860</a:t>
            </a:r>
          </a:p>
        </p:txBody>
      </p:sp>
      <p:pic>
        <p:nvPicPr>
          <p:cNvPr id="432" name="Imagen 3" descr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7" y="2475075"/>
            <a:ext cx="5512114" cy="1746011"/>
          </a:xfrm>
          <a:prstGeom prst="rect">
            <a:avLst/>
          </a:prstGeom>
          <a:ln w="12700">
            <a:miter lim="400000"/>
          </a:ln>
        </p:spPr>
      </p:pic>
      <p:pic>
        <p:nvPicPr>
          <p:cNvPr id="433" name="Picture 4" descr="Picture 4"/>
          <p:cNvPicPr>
            <a:picLocks noChangeAspect="1"/>
          </p:cNvPicPr>
          <p:nvPr/>
        </p:nvPicPr>
        <p:blipFill>
          <a:blip r:embed="rId6"/>
          <a:srcRect b="20307"/>
          <a:stretch>
            <a:fillRect/>
          </a:stretch>
        </p:blipFill>
        <p:spPr>
          <a:xfrm>
            <a:off x="6539197" y="2333793"/>
            <a:ext cx="2426344" cy="2578162"/>
          </a:xfrm>
          <a:prstGeom prst="rect">
            <a:avLst/>
          </a:prstGeom>
          <a:ln w="12700">
            <a:miter lim="400000"/>
          </a:ln>
        </p:spPr>
      </p:pic>
      <p:pic>
        <p:nvPicPr>
          <p:cNvPr id="434" name="Imagen 5" descr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0202" y="2333794"/>
            <a:ext cx="2612897" cy="257816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666113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438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39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41" name="Google Shape;149;p7"/>
          <p:cNvSpPr txBox="1"/>
          <p:nvPr/>
        </p:nvSpPr>
        <p:spPr>
          <a:xfrm>
            <a:off x="542703" y="1474924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3. Gestiones Institucionales</a:t>
            </a:r>
          </a:p>
        </p:txBody>
      </p:sp>
      <p:sp>
        <p:nvSpPr>
          <p:cNvPr id="442" name="Google Shape;150;p7"/>
          <p:cNvSpPr/>
          <p:nvPr/>
        </p:nvSpPr>
        <p:spPr>
          <a:xfrm>
            <a:off x="583886" y="1874992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3" name="Google Shape;152;p7"/>
          <p:cNvSpPr txBox="1"/>
          <p:nvPr/>
        </p:nvSpPr>
        <p:spPr>
          <a:xfrm>
            <a:off x="542703" y="2018410"/>
            <a:ext cx="7907389" cy="375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Adecuación nueva sede con estándares de calidad piso 10 y 12.</a:t>
            </a:r>
          </a:p>
        </p:txBody>
      </p:sp>
      <p:sp>
        <p:nvSpPr>
          <p:cNvPr id="444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45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46" name="Imagen 13" descr="Imagen 13"/>
          <p:cNvPicPr>
            <a:picLocks noChangeAspect="1"/>
          </p:cNvPicPr>
          <p:nvPr/>
        </p:nvPicPr>
        <p:blipFill>
          <a:blip r:embed="rId5"/>
          <a:srcRect t="5143" b="12661"/>
          <a:stretch>
            <a:fillRect/>
          </a:stretch>
        </p:blipFill>
        <p:spPr>
          <a:xfrm>
            <a:off x="583886" y="2534854"/>
            <a:ext cx="7495107" cy="27060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8709622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2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450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51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3" name="Google Shape;149;p7"/>
          <p:cNvSpPr txBox="1"/>
          <p:nvPr/>
        </p:nvSpPr>
        <p:spPr>
          <a:xfrm>
            <a:off x="542703" y="1797156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3. Gestiones Institucionales</a:t>
            </a:r>
          </a:p>
        </p:txBody>
      </p:sp>
      <p:sp>
        <p:nvSpPr>
          <p:cNvPr id="454" name="Google Shape;150;p7"/>
          <p:cNvSpPr/>
          <p:nvPr/>
        </p:nvSpPr>
        <p:spPr>
          <a:xfrm>
            <a:off x="583886" y="219722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55" name="Google Shape;152;p7"/>
          <p:cNvSpPr txBox="1"/>
          <p:nvPr/>
        </p:nvSpPr>
        <p:spPr>
          <a:xfrm>
            <a:off x="542703" y="2340642"/>
            <a:ext cx="5916544" cy="667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2000" b="1">
                <a:solidFill>
                  <a:srgbClr val="404040"/>
                </a:solidFill>
              </a:defRPr>
            </a:pPr>
            <a:r>
              <a:t>FONDO DE VIVIENDA ISVIMED: </a:t>
            </a:r>
          </a:p>
          <a:p>
            <a:pPr>
              <a:defRPr sz="2000">
                <a:solidFill>
                  <a:srgbClr val="404040"/>
                </a:solidFill>
              </a:defRPr>
            </a:pPr>
            <a:r>
              <a:t>Programa de Crédito vivienda para empleados. </a:t>
            </a:r>
          </a:p>
        </p:txBody>
      </p:sp>
      <p:sp>
        <p:nvSpPr>
          <p:cNvPr id="456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57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n 3" descr="Imagen 3"/>
          <p:cNvPicPr>
            <a:picLocks noChangeAspect="1"/>
          </p:cNvPicPr>
          <p:nvPr/>
        </p:nvPicPr>
        <p:blipFill>
          <a:blip r:embed="rId5"/>
          <a:srcRect l="16349" r="13564" b="46439"/>
          <a:stretch>
            <a:fillRect/>
          </a:stretch>
        </p:blipFill>
        <p:spPr>
          <a:xfrm>
            <a:off x="7372897" y="1458190"/>
            <a:ext cx="2889553" cy="3234751"/>
          </a:xfrm>
          <a:prstGeom prst="rect">
            <a:avLst/>
          </a:prstGeom>
          <a:ln w="12700">
            <a:miter lim="400000"/>
          </a:ln>
        </p:spPr>
      </p:pic>
      <p:sp>
        <p:nvSpPr>
          <p:cNvPr id="459" name="Rectángulo 12"/>
          <p:cNvSpPr txBox="1"/>
          <p:nvPr/>
        </p:nvSpPr>
        <p:spPr>
          <a:xfrm>
            <a:off x="497848" y="3351124"/>
            <a:ext cx="5799359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2400" b="1">
                <a:solidFill>
                  <a:srgbClr val="EF7617"/>
                </a:solidFill>
              </a:defRPr>
            </a:pPr>
            <a:r>
              <a:rPr dirty="0"/>
              <a:t>Apertura de 1</a:t>
            </a:r>
            <a:r>
              <a:rPr lang="es-ES" dirty="0"/>
              <a:t>°</a:t>
            </a:r>
            <a:r>
              <a:rPr dirty="0"/>
              <a:t> CONVOCATORIA CREDITO para EMPLEADOS  ISVIMED</a:t>
            </a:r>
          </a:p>
          <a:p>
            <a:pPr>
              <a:defRPr sz="2400" b="1">
                <a:solidFill>
                  <a:srgbClr val="EF7617"/>
                </a:solidFill>
              </a:defRPr>
            </a:pPr>
            <a:r>
              <a:rPr dirty="0"/>
              <a:t> $2.182.991.310, </a:t>
            </a:r>
            <a:r>
              <a:rPr dirty="0" err="1"/>
              <a:t>participación</a:t>
            </a:r>
            <a:r>
              <a:rPr dirty="0"/>
              <a:t> </a:t>
            </a:r>
            <a:r>
              <a:rPr dirty="0" err="1"/>
              <a:t>inicial</a:t>
            </a:r>
            <a:r>
              <a:rPr dirty="0"/>
              <a:t> del 50% </a:t>
            </a:r>
            <a:r>
              <a:rPr lang="es-ES" dirty="0"/>
              <a:t>v</a:t>
            </a:r>
            <a:r>
              <a:rPr dirty="0" err="1"/>
              <a:t>inculados</a:t>
            </a:r>
            <a:r>
              <a:rPr dirty="0"/>
              <a:t>.</a:t>
            </a:r>
          </a:p>
        </p:txBody>
      </p:sp>
      <p:sp>
        <p:nvSpPr>
          <p:cNvPr id="460" name="Google Shape;150;p7"/>
          <p:cNvSpPr/>
          <p:nvPr/>
        </p:nvSpPr>
        <p:spPr>
          <a:xfrm>
            <a:off x="583886" y="326166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62" name="Google Shape;150;p7"/>
          <p:cNvSpPr/>
          <p:nvPr/>
        </p:nvSpPr>
        <p:spPr>
          <a:xfrm>
            <a:off x="8542018" y="487506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76462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466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67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9" name="Google Shape;149;p7"/>
          <p:cNvSpPr txBox="1"/>
          <p:nvPr/>
        </p:nvSpPr>
        <p:spPr>
          <a:xfrm>
            <a:off x="542703" y="1797156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3. Gestiones Institucionales</a:t>
            </a:r>
          </a:p>
        </p:txBody>
      </p:sp>
      <p:sp>
        <p:nvSpPr>
          <p:cNvPr id="470" name="Google Shape;150;p7"/>
          <p:cNvSpPr/>
          <p:nvPr/>
        </p:nvSpPr>
        <p:spPr>
          <a:xfrm>
            <a:off x="583886" y="219722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71" name="Google Shape;152;p7"/>
          <p:cNvSpPr txBox="1"/>
          <p:nvPr/>
        </p:nvSpPr>
        <p:spPr>
          <a:xfrm>
            <a:off x="542703" y="2340642"/>
            <a:ext cx="5145502" cy="16849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pPr>
            <a:r>
              <a:t>Gestión implementación primera fase del estudio de rediseño institucional para 7 cargos en Planta Isvimed (Universidad Antioquia).</a:t>
            </a:r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pPr>
            <a:endParaRPr/>
          </a:p>
          <a:p>
            <a: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pPr>
            <a:r>
              <a:t>Adopción de planta  provisional :</a:t>
            </a:r>
          </a:p>
          <a:p>
            <a:pPr lvl="1">
              <a:defRPr sz="1600">
                <a:solidFill>
                  <a:srgbClr val="404040"/>
                </a:solidFill>
              </a:defRPr>
            </a:pPr>
            <a:r>
              <a:t>3 profesionales Especializados.</a:t>
            </a:r>
          </a:p>
          <a:p>
            <a:pPr lvl="1">
              <a:defRPr sz="1600">
                <a:solidFill>
                  <a:srgbClr val="404040"/>
                </a:solidFill>
              </a:defRPr>
            </a:pPr>
            <a:r>
              <a:t>1 Auxiliar Administrativo.</a:t>
            </a:r>
          </a:p>
        </p:txBody>
      </p:sp>
      <p:sp>
        <p:nvSpPr>
          <p:cNvPr id="472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73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n 13" descr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9803" y="1275807"/>
            <a:ext cx="4062940" cy="37842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38848485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0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478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79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81" name="Google Shape;149;p7"/>
          <p:cNvSpPr txBox="1"/>
          <p:nvPr/>
        </p:nvSpPr>
        <p:spPr>
          <a:xfrm>
            <a:off x="542703" y="1797156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3. Gestiones Institucionales</a:t>
            </a:r>
          </a:p>
        </p:txBody>
      </p:sp>
      <p:sp>
        <p:nvSpPr>
          <p:cNvPr id="482" name="Google Shape;150;p7"/>
          <p:cNvSpPr/>
          <p:nvPr/>
        </p:nvSpPr>
        <p:spPr>
          <a:xfrm>
            <a:off x="583886" y="219722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83" name="Google Shape;152;p7"/>
          <p:cNvSpPr txBox="1"/>
          <p:nvPr/>
        </p:nvSpPr>
        <p:spPr>
          <a:xfrm>
            <a:off x="542703" y="2340642"/>
            <a:ext cx="5145502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 marL="285750" indent="-285750">
              <a:buClr>
                <a:srgbClr val="000000"/>
              </a:buClr>
              <a:buSzPct val="100000"/>
              <a:buFont typeface="Arial"/>
              <a:buChar char="•"/>
              <a:defRPr sz="1600">
                <a:solidFill>
                  <a:srgbClr val="404040"/>
                </a:solidFill>
              </a:defRPr>
            </a:lvl1pPr>
          </a:lstStyle>
          <a:p>
            <a:r>
              <a:t>Nueva imagen institucional.</a:t>
            </a:r>
          </a:p>
        </p:txBody>
      </p:sp>
      <p:sp>
        <p:nvSpPr>
          <p:cNvPr id="484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85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n 11" descr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9674" y="1110886"/>
            <a:ext cx="4028246" cy="397356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184420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3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491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492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94" name="Google Shape;150;p7"/>
          <p:cNvSpPr/>
          <p:nvPr/>
        </p:nvSpPr>
        <p:spPr>
          <a:xfrm>
            <a:off x="583886" y="219722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95" name="Google Shape;152;p7"/>
          <p:cNvSpPr txBox="1"/>
          <p:nvPr/>
        </p:nvSpPr>
        <p:spPr>
          <a:xfrm>
            <a:off x="542703" y="2340642"/>
            <a:ext cx="5145502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EF7617"/>
                </a:solidFill>
              </a:defRPr>
            </a:lvl1pPr>
          </a:lstStyle>
          <a:p>
            <a:r>
              <a:t>Proyectos de Vivienda antiguos</a:t>
            </a:r>
          </a:p>
        </p:txBody>
      </p:sp>
      <p:sp>
        <p:nvSpPr>
          <p:cNvPr id="496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97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498" name="CuadroTexto 8"/>
          <p:cNvSpPr txBox="1"/>
          <p:nvPr/>
        </p:nvSpPr>
        <p:spPr>
          <a:xfrm>
            <a:off x="618466" y="2776856"/>
            <a:ext cx="5759762" cy="584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404040"/>
                </a:solidFill>
              </a:defRPr>
            </a:pPr>
            <a:r>
              <a:rPr dirty="0"/>
              <a:t>La Playita: </a:t>
            </a:r>
            <a:r>
              <a:rPr b="0" dirty="0" err="1"/>
              <a:t>nueva</a:t>
            </a:r>
            <a:r>
              <a:rPr b="0" dirty="0"/>
              <a:t> </a:t>
            </a:r>
            <a:r>
              <a:rPr b="0" dirty="0" err="1"/>
              <a:t>licencia</a:t>
            </a:r>
            <a:r>
              <a:rPr lang="es-ES" dirty="0"/>
              <a:t>, </a:t>
            </a:r>
            <a:r>
              <a:rPr dirty="0" err="1"/>
              <a:t>Asignación</a:t>
            </a:r>
            <a:r>
              <a:rPr dirty="0"/>
              <a:t> de </a:t>
            </a:r>
            <a:r>
              <a:rPr dirty="0" err="1"/>
              <a:t>recursos</a:t>
            </a:r>
            <a:r>
              <a:rPr dirty="0"/>
              <a:t> y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viviendas</a:t>
            </a:r>
            <a:r>
              <a:rPr dirty="0"/>
              <a:t> </a:t>
            </a:r>
            <a:r>
              <a:rPr dirty="0" err="1"/>
              <a:t>pasando</a:t>
            </a:r>
            <a:r>
              <a:rPr dirty="0"/>
              <a:t> de 58 a 94.</a:t>
            </a:r>
          </a:p>
        </p:txBody>
      </p:sp>
      <p:sp>
        <p:nvSpPr>
          <p:cNvPr id="499" name="Rectángulo 11"/>
          <p:cNvSpPr txBox="1"/>
          <p:nvPr/>
        </p:nvSpPr>
        <p:spPr>
          <a:xfrm>
            <a:off x="618466" y="3508511"/>
            <a:ext cx="6004561" cy="7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404040"/>
                </a:solidFill>
              </a:defRPr>
            </a:pPr>
            <a:r>
              <a:t>Ciudad del Este: </a:t>
            </a:r>
            <a:r>
              <a:rPr b="0"/>
              <a:t>mesa técnica para apoyo a familias con subsidios, estudio de patología atendiendo plan de mejoramiento CGM.</a:t>
            </a:r>
          </a:p>
        </p:txBody>
      </p:sp>
      <p:sp>
        <p:nvSpPr>
          <p:cNvPr id="500" name="Rectángulo 12"/>
          <p:cNvSpPr txBox="1"/>
          <p:nvPr/>
        </p:nvSpPr>
        <p:spPr>
          <a:xfrm>
            <a:off x="618466" y="4486390"/>
            <a:ext cx="6004561" cy="770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404040"/>
                </a:solidFill>
              </a:defRPr>
            </a:pPr>
            <a:r>
              <a:rPr dirty="0"/>
              <a:t>Moravia: </a:t>
            </a:r>
            <a:r>
              <a:rPr b="0" dirty="0" err="1"/>
              <a:t>logró</a:t>
            </a:r>
            <a:r>
              <a:rPr b="0" dirty="0"/>
              <a:t> </a:t>
            </a:r>
            <a:r>
              <a:rPr b="0" dirty="0" err="1"/>
              <a:t>licencia</a:t>
            </a:r>
            <a:r>
              <a:rPr b="0" dirty="0"/>
              <a:t> de </a:t>
            </a:r>
            <a:r>
              <a:rPr b="0" dirty="0" err="1"/>
              <a:t>construcción</a:t>
            </a:r>
            <a:r>
              <a:rPr b="0" dirty="0"/>
              <a:t> </a:t>
            </a:r>
            <a:r>
              <a:rPr b="0" dirty="0" err="1"/>
              <a:t>después</a:t>
            </a:r>
            <a:r>
              <a:rPr b="0" dirty="0"/>
              <a:t> de 7 </a:t>
            </a:r>
            <a:r>
              <a:rPr b="0" dirty="0" err="1"/>
              <a:t>años</a:t>
            </a:r>
            <a:r>
              <a:rPr b="0" dirty="0"/>
              <a:t>, </a:t>
            </a:r>
            <a:r>
              <a:rPr b="0" dirty="0" err="1"/>
              <a:t>apropiaron</a:t>
            </a:r>
            <a:r>
              <a:rPr b="0" dirty="0"/>
              <a:t> </a:t>
            </a:r>
            <a:r>
              <a:rPr b="0" dirty="0" err="1"/>
              <a:t>recursos</a:t>
            </a:r>
            <a:r>
              <a:rPr b="0" dirty="0"/>
              <a:t> para </a:t>
            </a:r>
            <a:r>
              <a:rPr b="0" dirty="0" err="1"/>
              <a:t>subsidios</a:t>
            </a:r>
            <a:r>
              <a:rPr b="0" dirty="0"/>
              <a:t> de 90 </a:t>
            </a:r>
            <a:r>
              <a:rPr b="0" dirty="0" err="1"/>
              <a:t>smmlv</a:t>
            </a:r>
            <a:r>
              <a:rPr b="0" dirty="0"/>
              <a:t> para 52 de 111 </a:t>
            </a:r>
            <a:r>
              <a:rPr b="0" dirty="0" err="1"/>
              <a:t>familias</a:t>
            </a:r>
            <a:r>
              <a:rPr b="0" dirty="0"/>
              <a:t>. Se </a:t>
            </a:r>
            <a:r>
              <a:rPr b="0" dirty="0" err="1"/>
              <a:t>realiza</a:t>
            </a:r>
            <a:r>
              <a:rPr b="0" dirty="0"/>
              <a:t> </a:t>
            </a:r>
            <a:r>
              <a:rPr b="0" dirty="0" err="1"/>
              <a:t>proceso</a:t>
            </a:r>
            <a:r>
              <a:rPr b="0" dirty="0"/>
              <a:t> de </a:t>
            </a:r>
            <a:r>
              <a:rPr b="0" dirty="0" err="1"/>
              <a:t>selección</a:t>
            </a:r>
            <a:r>
              <a:rPr b="0" dirty="0"/>
              <a:t> del </a:t>
            </a:r>
            <a:r>
              <a:rPr b="0" dirty="0" err="1"/>
              <a:t>desarrollador</a:t>
            </a:r>
            <a:r>
              <a:rPr b="0" dirty="0"/>
              <a:t>.</a:t>
            </a:r>
          </a:p>
        </p:txBody>
      </p:sp>
      <p:pic>
        <p:nvPicPr>
          <p:cNvPr id="501" name="Imagen 14" descr="Imagen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7593" y="553878"/>
            <a:ext cx="3111496" cy="208801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n 2" descr="Imagen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7593" y="2837195"/>
            <a:ext cx="3121246" cy="2322707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Google Shape;149;p7"/>
          <p:cNvSpPr txBox="1"/>
          <p:nvPr/>
        </p:nvSpPr>
        <p:spPr>
          <a:xfrm>
            <a:off x="542703" y="1797156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4. Gestión en proyectos</a:t>
            </a:r>
          </a:p>
        </p:txBody>
      </p:sp>
    </p:spTree>
    <p:extLst>
      <p:ext uri="{BB962C8B-B14F-4D97-AF65-F5344CB8AC3E}">
        <p14:creationId xmlns:p14="http://schemas.microsoft.com/office/powerpoint/2010/main" val="333267058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9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507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08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10" name="Google Shape;149;p7"/>
          <p:cNvSpPr txBox="1"/>
          <p:nvPr/>
        </p:nvSpPr>
        <p:spPr>
          <a:xfrm>
            <a:off x="542703" y="1797156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4. Gestión en proyectos</a:t>
            </a:r>
          </a:p>
        </p:txBody>
      </p:sp>
      <p:sp>
        <p:nvSpPr>
          <p:cNvPr id="511" name="Google Shape;150;p7"/>
          <p:cNvSpPr/>
          <p:nvPr/>
        </p:nvSpPr>
        <p:spPr>
          <a:xfrm>
            <a:off x="583886" y="2197224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12" name="Google Shape;152;p7"/>
          <p:cNvSpPr txBox="1"/>
          <p:nvPr/>
        </p:nvSpPr>
        <p:spPr>
          <a:xfrm>
            <a:off x="542703" y="2340642"/>
            <a:ext cx="5145502" cy="313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EF7617"/>
                </a:solidFill>
              </a:defRPr>
            </a:lvl1pPr>
          </a:lstStyle>
          <a:p>
            <a:r>
              <a:t>Proyectos de Vivienda antiguos</a:t>
            </a:r>
          </a:p>
        </p:txBody>
      </p:sp>
      <p:sp>
        <p:nvSpPr>
          <p:cNvPr id="513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14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515" name="CuadroTexto 8"/>
          <p:cNvSpPr txBox="1"/>
          <p:nvPr/>
        </p:nvSpPr>
        <p:spPr>
          <a:xfrm>
            <a:off x="618466" y="2776856"/>
            <a:ext cx="5759762" cy="23083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600" b="1">
                <a:solidFill>
                  <a:srgbClr val="404040"/>
                </a:solidFill>
              </a:defRPr>
            </a:pPr>
            <a:r>
              <a:rPr dirty="0"/>
              <a:t>Población de la </a:t>
            </a:r>
            <a:r>
              <a:rPr dirty="0" err="1"/>
              <a:t>Picacha</a:t>
            </a:r>
            <a:r>
              <a:rPr dirty="0"/>
              <a:t>: </a:t>
            </a:r>
            <a:r>
              <a:rPr b="0" dirty="0"/>
              <a:t>se </a:t>
            </a:r>
            <a:r>
              <a:rPr b="0" dirty="0" err="1"/>
              <a:t>asignan</a:t>
            </a:r>
            <a:r>
              <a:rPr b="0" dirty="0"/>
              <a:t> </a:t>
            </a:r>
            <a:r>
              <a:rPr b="0" dirty="0" err="1"/>
              <a:t>recursos</a:t>
            </a:r>
            <a:r>
              <a:rPr b="0" dirty="0"/>
              <a:t> para </a:t>
            </a:r>
            <a:r>
              <a:rPr b="0" dirty="0" err="1"/>
              <a:t>realizar</a:t>
            </a:r>
            <a:r>
              <a:rPr b="0" dirty="0"/>
              <a:t> </a:t>
            </a:r>
            <a:r>
              <a:rPr b="0" dirty="0" err="1"/>
              <a:t>resoluciones</a:t>
            </a:r>
            <a:r>
              <a:rPr b="0" dirty="0"/>
              <a:t> de </a:t>
            </a:r>
            <a:r>
              <a:rPr b="0" dirty="0" err="1"/>
              <a:t>subsidio</a:t>
            </a:r>
            <a:r>
              <a:rPr b="0" dirty="0"/>
              <a:t> por 90</a:t>
            </a:r>
            <a:r>
              <a:rPr lang="es-CO" b="0" dirty="0"/>
              <a:t> SMMLV </a:t>
            </a:r>
            <a:r>
              <a:rPr b="0" dirty="0"/>
              <a:t>para 54 </a:t>
            </a:r>
            <a:r>
              <a:rPr b="0" dirty="0" err="1"/>
              <a:t>familias</a:t>
            </a:r>
            <a:r>
              <a:rPr b="0" dirty="0"/>
              <a:t>.</a:t>
            </a:r>
            <a:br>
              <a:rPr b="0" dirty="0"/>
            </a:br>
            <a:endParaRPr b="0" dirty="0"/>
          </a:p>
          <a:p>
            <a:pPr>
              <a:defRPr sz="1600" b="1">
                <a:solidFill>
                  <a:srgbClr val="404040"/>
                </a:solidFill>
              </a:defRPr>
            </a:pPr>
            <a:r>
              <a:rPr dirty="0"/>
              <a:t>La </a:t>
            </a:r>
            <a:r>
              <a:rPr dirty="0" err="1"/>
              <a:t>Colinita</a:t>
            </a:r>
            <a:r>
              <a:rPr dirty="0"/>
              <a:t>: </a:t>
            </a:r>
            <a:r>
              <a:rPr b="0" dirty="0"/>
              <a:t>se </a:t>
            </a:r>
            <a:r>
              <a:rPr b="0" dirty="0" err="1"/>
              <a:t>deja</a:t>
            </a:r>
            <a:r>
              <a:rPr b="0" dirty="0"/>
              <a:t> </a:t>
            </a:r>
            <a:r>
              <a:rPr b="0" dirty="0" err="1"/>
              <a:t>estructurada</a:t>
            </a:r>
            <a:r>
              <a:rPr b="0" dirty="0"/>
              <a:t> </a:t>
            </a:r>
            <a:r>
              <a:rPr b="0" dirty="0" err="1"/>
              <a:t>el</a:t>
            </a:r>
            <a:r>
              <a:rPr b="0" dirty="0"/>
              <a:t> nuevo </a:t>
            </a:r>
            <a:r>
              <a:rPr b="0" dirty="0" err="1"/>
              <a:t>fideicomiso</a:t>
            </a:r>
            <a:r>
              <a:rPr b="0" dirty="0"/>
              <a:t>.</a:t>
            </a:r>
            <a:br>
              <a:rPr b="0" dirty="0"/>
            </a:br>
            <a:endParaRPr b="0" dirty="0"/>
          </a:p>
          <a:p>
            <a:pPr>
              <a:defRPr sz="1600" b="1">
                <a:solidFill>
                  <a:srgbClr val="404040"/>
                </a:solidFill>
              </a:defRPr>
            </a:pPr>
            <a:r>
              <a:rPr dirty="0"/>
              <a:t>Colinas de </a:t>
            </a:r>
            <a:r>
              <a:rPr dirty="0" err="1"/>
              <a:t>Occidente</a:t>
            </a:r>
            <a:r>
              <a:rPr dirty="0"/>
              <a:t>: </a:t>
            </a:r>
            <a:r>
              <a:rPr b="0" dirty="0"/>
              <a:t>se </a:t>
            </a:r>
            <a:r>
              <a:rPr b="0" dirty="0" err="1"/>
              <a:t>liquida</a:t>
            </a:r>
            <a:r>
              <a:rPr b="0" dirty="0"/>
              <a:t> </a:t>
            </a:r>
            <a:r>
              <a:rPr b="0" dirty="0" err="1"/>
              <a:t>parcialmente</a:t>
            </a:r>
            <a:r>
              <a:rPr b="0" dirty="0"/>
              <a:t> por </a:t>
            </a:r>
            <a:r>
              <a:rPr b="0" dirty="0" err="1"/>
              <a:t>solicitud</a:t>
            </a:r>
            <a:r>
              <a:rPr b="0" dirty="0"/>
              <a:t> de </a:t>
            </a:r>
            <a:r>
              <a:rPr b="0" dirty="0" err="1"/>
              <a:t>Comfenalco</a:t>
            </a:r>
            <a:r>
              <a:rPr b="0" dirty="0"/>
              <a:t>, para disponer de </a:t>
            </a:r>
            <a:r>
              <a:rPr b="0" dirty="0" err="1"/>
              <a:t>recursos</a:t>
            </a:r>
            <a:r>
              <a:rPr b="0" dirty="0"/>
              <a:t> e </a:t>
            </a:r>
            <a:r>
              <a:rPr b="0" dirty="0" err="1"/>
              <a:t>invertirlos</a:t>
            </a:r>
            <a:r>
              <a:rPr b="0" dirty="0"/>
              <a:t> </a:t>
            </a:r>
            <a:r>
              <a:rPr b="0" dirty="0" err="1"/>
              <a:t>en</a:t>
            </a:r>
            <a:r>
              <a:rPr b="0" dirty="0"/>
              <a:t> 179 </a:t>
            </a:r>
            <a:r>
              <a:rPr b="0" dirty="0" err="1"/>
              <a:t>subsidios</a:t>
            </a:r>
            <a:r>
              <a:rPr b="0" dirty="0"/>
              <a:t> del </a:t>
            </a:r>
            <a:r>
              <a:rPr b="0" dirty="0" err="1"/>
              <a:t>proyecto</a:t>
            </a:r>
            <a:r>
              <a:rPr b="0" dirty="0"/>
              <a:t> Tierra Paraíso y 7 </a:t>
            </a:r>
            <a:r>
              <a:rPr b="0" dirty="0" err="1"/>
              <a:t>subsidios</a:t>
            </a:r>
            <a:r>
              <a:rPr b="0" dirty="0"/>
              <a:t> para </a:t>
            </a:r>
            <a:r>
              <a:rPr b="0" dirty="0" err="1"/>
              <a:t>Arboleda</a:t>
            </a:r>
            <a:r>
              <a:rPr b="0" dirty="0"/>
              <a:t> de San Antonio.</a:t>
            </a:r>
          </a:p>
        </p:txBody>
      </p:sp>
      <p:pic>
        <p:nvPicPr>
          <p:cNvPr id="516" name="Imagen 13" descr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3137" y="2245644"/>
            <a:ext cx="4287387" cy="270772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5111243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" name="Google Shape;168;p9"/>
          <p:cNvGrpSpPr/>
          <p:nvPr/>
        </p:nvGrpSpPr>
        <p:grpSpPr>
          <a:xfrm>
            <a:off x="2288" y="2573"/>
            <a:ext cx="12187425" cy="6855427"/>
            <a:chOff x="0" y="0"/>
            <a:chExt cx="12187424" cy="6855425"/>
          </a:xfrm>
        </p:grpSpPr>
        <p:sp>
          <p:nvSpPr>
            <p:cNvPr id="520" name="Rectángulo"/>
            <p:cNvSpPr/>
            <p:nvPr/>
          </p:nvSpPr>
          <p:spPr>
            <a:xfrm>
              <a:off x="0" y="0"/>
              <a:ext cx="12187425" cy="6855426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521" name="image47.jpeg" descr="image47.jpe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2187425" cy="68554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23" name="Google Shape;149;p7"/>
          <p:cNvSpPr txBox="1"/>
          <p:nvPr/>
        </p:nvSpPr>
        <p:spPr>
          <a:xfrm>
            <a:off x="542703" y="1514798"/>
            <a:ext cx="4902930" cy="3751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 b="1">
                <a:solidFill>
                  <a:srgbClr val="EF7617"/>
                </a:solidFill>
              </a:defRPr>
            </a:lvl1pPr>
          </a:lstStyle>
          <a:p>
            <a:r>
              <a:t>4. Gestión en proyectos</a:t>
            </a:r>
          </a:p>
        </p:txBody>
      </p:sp>
      <p:sp>
        <p:nvSpPr>
          <p:cNvPr id="524" name="Google Shape;150;p7"/>
          <p:cNvSpPr/>
          <p:nvPr/>
        </p:nvSpPr>
        <p:spPr>
          <a:xfrm>
            <a:off x="583886" y="1914866"/>
            <a:ext cx="588937" cy="45720"/>
          </a:xfrm>
          <a:prstGeom prst="rect">
            <a:avLst/>
          </a:prstGeom>
          <a:solidFill>
            <a:srgbClr val="EF7617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800">
                <a:solidFill>
                  <a:srgbClr val="471F52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525" name="Google Shape;152;p7"/>
          <p:cNvSpPr txBox="1"/>
          <p:nvPr/>
        </p:nvSpPr>
        <p:spPr>
          <a:xfrm>
            <a:off x="542703" y="2058284"/>
            <a:ext cx="5145502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 b="1">
                <a:solidFill>
                  <a:srgbClr val="EF7617"/>
                </a:solidFill>
              </a:defRPr>
            </a:lvl1pPr>
          </a:lstStyle>
          <a:p>
            <a:pPr lvl="0">
              <a:defRPr/>
            </a:pPr>
            <a:r>
              <a:rPr lang="es-CO" dirty="0"/>
              <a:t>Proyectos de Vivienda “Medellín Futuro” 2.637 slns</a:t>
            </a:r>
          </a:p>
        </p:txBody>
      </p:sp>
      <p:sp>
        <p:nvSpPr>
          <p:cNvPr id="526" name="Rectángulo 9"/>
          <p:cNvSpPr/>
          <p:nvPr/>
        </p:nvSpPr>
        <p:spPr>
          <a:xfrm>
            <a:off x="9735670" y="5346550"/>
            <a:ext cx="2130015" cy="132319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527" name="Imagen 10" descr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2644" y="5719848"/>
            <a:ext cx="2877114" cy="744968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CuadroTexto 8"/>
          <p:cNvSpPr txBox="1"/>
          <p:nvPr/>
        </p:nvSpPr>
        <p:spPr>
          <a:xfrm>
            <a:off x="996161" y="2494498"/>
            <a:ext cx="4613869" cy="3970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0">
              <a:defRPr sz="1600" b="1">
                <a:solidFill>
                  <a:srgbClr val="404040"/>
                </a:solidFill>
              </a:defRPr>
            </a:pPr>
            <a:r>
              <a:rPr lang="es-CO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Ventto 1 sector pajarito: se logra licencia de construcción y urbanización para dar inicio a fase de construcción de 276 viviendas.</a:t>
            </a:r>
          </a:p>
          <a:p>
            <a:pPr lvl="0">
              <a:defRPr sz="1600">
                <a:solidFill>
                  <a:srgbClr val="404040"/>
                </a:solidFill>
              </a:defRPr>
            </a:pPr>
            <a:endParaRPr lang="es-CO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 sz="1600" b="1">
                <a:solidFill>
                  <a:srgbClr val="404040"/>
                </a:solidFill>
              </a:defRPr>
            </a:pPr>
            <a:r>
              <a:rPr lang="es-CO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Brezze sector pajarito: se logra licencia de urbanización, 1120 apartamentos VIS en 5 torres de 28 pisos, 112 parqueaderos carros, 2 salones sociales, zonas verdes, zonas recreativas y portería.</a:t>
            </a:r>
          </a:p>
          <a:p>
            <a:pPr lvl="0">
              <a:defRPr sz="1600" b="1">
                <a:solidFill>
                  <a:srgbClr val="404040"/>
                </a:solidFill>
              </a:defRPr>
            </a:pPr>
            <a:endParaRPr lang="es-CO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 sz="1600" b="1">
                <a:solidFill>
                  <a:srgbClr val="404040"/>
                </a:solidFill>
              </a:defRPr>
            </a:pPr>
            <a:r>
              <a:rPr lang="es-CO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Atardecer de San Antonio (sector San Antonio de Prado): se logra licencia de construcción para dar inicio a fase de construcción de 52 viviendas.</a:t>
            </a:r>
          </a:p>
          <a:p>
            <a:pPr lvl="0">
              <a:defRPr sz="1600" b="1">
                <a:solidFill>
                  <a:srgbClr val="404040"/>
                </a:solidFill>
              </a:defRPr>
            </a:pPr>
            <a:endParaRPr lang="es-CO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 sz="1600" b="1">
                <a:solidFill>
                  <a:srgbClr val="404040"/>
                </a:solidFill>
              </a:defRPr>
            </a:pPr>
            <a:r>
              <a:rPr lang="es-CO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Corcovada (sector Pajarito): se logra licencia de urbanización y construcción, 1080 apartamentos, 198 VIP y 882 VIS. </a:t>
            </a:r>
          </a:p>
          <a:p>
            <a:pPr lvl="0">
              <a:defRPr sz="1600" b="1">
                <a:solidFill>
                  <a:srgbClr val="404040"/>
                </a:solidFill>
              </a:defRPr>
            </a:pPr>
            <a:endParaRPr lang="es-CO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 sz="1600" b="1">
                <a:solidFill>
                  <a:srgbClr val="404040"/>
                </a:solidFill>
              </a:defRPr>
            </a:pPr>
            <a:r>
              <a:rPr lang="es-CO" sz="1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Finca La Paz (sector San Antonio de Prado): se logra transferencia del lote por parte del municipio y prefactibilidad para el desarrollo de 109 VIP. </a:t>
            </a:r>
          </a:p>
          <a:p>
            <a:pPr lvl="0">
              <a:defRPr sz="1600" b="1">
                <a:solidFill>
                  <a:srgbClr val="404040"/>
                </a:solidFill>
              </a:defRPr>
            </a:pPr>
            <a:endParaRPr lang="es-CO" sz="12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29" name="Imagen 11" descr="Imagen 11"/>
          <p:cNvPicPr>
            <a:picLocks noChangeAspect="1"/>
          </p:cNvPicPr>
          <p:nvPr/>
        </p:nvPicPr>
        <p:blipFill>
          <a:blip r:embed="rId5"/>
          <a:srcRect l="525" t="4802" r="1594"/>
          <a:stretch>
            <a:fillRect/>
          </a:stretch>
        </p:blipFill>
        <p:spPr>
          <a:xfrm>
            <a:off x="5849732" y="982325"/>
            <a:ext cx="4546375" cy="19108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Imagen 12" descr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514" y="3085911"/>
            <a:ext cx="3674593" cy="202303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8194314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41" y="11946"/>
            <a:ext cx="12179641" cy="685238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sp>
        <p:nvSpPr>
          <p:cNvPr id="295" name="Google Shape;295;p27"/>
          <p:cNvSpPr txBox="1"/>
          <p:nvPr/>
        </p:nvSpPr>
        <p:spPr>
          <a:xfrm>
            <a:off x="4393762" y="2976471"/>
            <a:ext cx="3405999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O" sz="5400" b="1">
                <a:solidFill>
                  <a:srgbClr val="B33389"/>
                </a:solidFill>
                <a:latin typeface="Rubik"/>
                <a:ea typeface="Rubik"/>
                <a:cs typeface="Rubik"/>
                <a:sym typeface="Rubik"/>
              </a:rPr>
              <a:t>GRACIAS</a:t>
            </a:r>
            <a:endParaRPr sz="5400" b="1">
              <a:solidFill>
                <a:srgbClr val="B33389"/>
              </a:solidFill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8DD793FA681C4181AB065D8437D045" ma:contentTypeVersion="0" ma:contentTypeDescription="Crear nuevo documento." ma:contentTypeScope="" ma:versionID="0a0b794b506fa70b99fcefb8d469187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528bbcba7b7317dfa319d789ef3152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D7BF117-9292-43FC-8A65-A8295A9C5819}"/>
</file>

<file path=customXml/itemProps2.xml><?xml version="1.0" encoding="utf-8"?>
<ds:datastoreItem xmlns:ds="http://schemas.openxmlformats.org/officeDocument/2006/customXml" ds:itemID="{94A8472A-93DE-4744-A61C-BF43AD6034C3}"/>
</file>

<file path=customXml/itemProps3.xml><?xml version="1.0" encoding="utf-8"?>
<ds:datastoreItem xmlns:ds="http://schemas.openxmlformats.org/officeDocument/2006/customXml" ds:itemID="{B687FE58-323C-4050-BED9-EBD2DDF3B2EB}"/>
</file>

<file path=docProps/app.xml><?xml version="1.0" encoding="utf-8"?>
<Properties xmlns="http://schemas.openxmlformats.org/officeDocument/2006/extended-properties" xmlns:vt="http://schemas.openxmlformats.org/officeDocument/2006/docPropsVTypes">
  <TotalTime>1439</TotalTime>
  <Words>7045</Words>
  <Application>Microsoft Office PowerPoint</Application>
  <PresentationFormat>Panorámica</PresentationFormat>
  <Paragraphs>953</Paragraphs>
  <Slides>73</Slides>
  <Notes>60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9" baseType="lpstr">
      <vt:lpstr>Rubik</vt:lpstr>
      <vt:lpstr>Calibri</vt:lpstr>
      <vt:lpstr>Arial</vt:lpstr>
      <vt:lpstr>Wingdings</vt:lpstr>
      <vt:lpstr>Arial Narrow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David</dc:creator>
  <cp:lastModifiedBy>Julián Henao Zapata</cp:lastModifiedBy>
  <cp:revision>46</cp:revision>
  <dcterms:created xsi:type="dcterms:W3CDTF">2021-07-16T23:29:48Z</dcterms:created>
  <dcterms:modified xsi:type="dcterms:W3CDTF">2021-12-14T22:03:47Z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0x010100E68DD793FA681C4181AB065D8437D045</vt:lpwstr>
  </property>
</Properties>
</file>